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308" r:id="rId2"/>
    <p:sldId id="326" r:id="rId3"/>
    <p:sldId id="327" r:id="rId4"/>
    <p:sldId id="309" r:id="rId5"/>
    <p:sldId id="310" r:id="rId6"/>
    <p:sldId id="311" r:id="rId7"/>
    <p:sldId id="306" r:id="rId8"/>
    <p:sldId id="331" r:id="rId9"/>
    <p:sldId id="313" r:id="rId10"/>
    <p:sldId id="314" r:id="rId11"/>
    <p:sldId id="316" r:id="rId12"/>
    <p:sldId id="317" r:id="rId13"/>
    <p:sldId id="318" r:id="rId14"/>
    <p:sldId id="332" r:id="rId15"/>
    <p:sldId id="320" r:id="rId16"/>
    <p:sldId id="333" r:id="rId17"/>
    <p:sldId id="321" r:id="rId18"/>
    <p:sldId id="322" r:id="rId19"/>
    <p:sldId id="323" r:id="rId20"/>
    <p:sldId id="325" r:id="rId21"/>
    <p:sldId id="334" r:id="rId22"/>
  </p:sldIdLst>
  <p:sldSz cx="9144000" cy="5143500" type="screen16x9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orient="horz" pos="1188">
          <p15:clr>
            <a:srgbClr val="A4A3A4"/>
          </p15:clr>
        </p15:guide>
        <p15:guide id="3" orient="horz" pos="972">
          <p15:clr>
            <a:srgbClr val="A4A3A4"/>
          </p15:clr>
        </p15:guide>
        <p15:guide id="4" orient="horz" pos="756">
          <p15:clr>
            <a:srgbClr val="A4A3A4"/>
          </p15:clr>
        </p15:guide>
        <p15:guide id="5" orient="horz" pos="1080">
          <p15:clr>
            <a:srgbClr val="A4A3A4"/>
          </p15:clr>
        </p15:guide>
        <p15:guide id="6" orient="horz" pos="1404">
          <p15:clr>
            <a:srgbClr val="A4A3A4"/>
          </p15:clr>
        </p15:guide>
        <p15:guide id="7" orient="horz" pos="1296">
          <p15:clr>
            <a:srgbClr val="A4A3A4"/>
          </p15:clr>
        </p15:guide>
        <p15:guide id="8" orient="horz" pos="864">
          <p15:clr>
            <a:srgbClr val="A4A3A4"/>
          </p15:clr>
        </p15:guide>
        <p15:guide id="9" pos="2880">
          <p15:clr>
            <a:srgbClr val="A4A3A4"/>
          </p15:clr>
        </p15:guide>
        <p15:guide id="10" pos="1728">
          <p15:clr>
            <a:srgbClr val="A4A3A4"/>
          </p15:clr>
        </p15:guide>
        <p15:guide id="11" pos="721">
          <p15:clr>
            <a:srgbClr val="A4A3A4"/>
          </p15:clr>
        </p15:guide>
        <p15:guide id="12" pos="1144">
          <p15:clr>
            <a:srgbClr val="A4A3A4"/>
          </p15:clr>
        </p15:guide>
        <p15:guide id="13" pos="3455">
          <p15:clr>
            <a:srgbClr val="A4A3A4"/>
          </p15:clr>
        </p15:guide>
        <p15:guide id="14" pos="5184">
          <p15:clr>
            <a:srgbClr val="A4A3A4"/>
          </p15:clr>
        </p15:guide>
        <p15:guide id="15" pos="2305">
          <p15:clr>
            <a:srgbClr val="A4A3A4"/>
          </p15:clr>
        </p15:guide>
        <p15:guide id="16" pos="403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243"/>
    <p:restoredTop sz="94426"/>
  </p:normalViewPr>
  <p:slideViewPr>
    <p:cSldViewPr snapToObjects="1">
      <p:cViewPr varScale="1">
        <p:scale>
          <a:sx n="141" d="100"/>
          <a:sy n="141" d="100"/>
        </p:scale>
        <p:origin x="1170" y="114"/>
      </p:cViewPr>
      <p:guideLst>
        <p:guide orient="horz" pos="1620"/>
        <p:guide orient="horz" pos="1188"/>
        <p:guide orient="horz" pos="972"/>
        <p:guide orient="horz" pos="756"/>
        <p:guide orient="horz" pos="1080"/>
        <p:guide orient="horz" pos="1404"/>
        <p:guide orient="horz" pos="1296"/>
        <p:guide orient="horz" pos="864"/>
        <p:guide pos="2880"/>
        <p:guide pos="1728"/>
        <p:guide pos="721"/>
        <p:guide pos="1144"/>
        <p:guide pos="3455"/>
        <p:guide pos="5184"/>
        <p:guide pos="2305"/>
        <p:guide pos="403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 snapToObjects="1">
      <p:cViewPr varScale="1">
        <p:scale>
          <a:sx n="100" d="100"/>
          <a:sy n="100" d="100"/>
        </p:scale>
        <p:origin x="-4288" y="-10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D013E40-9ED3-8F42-8D0B-2462FA2C394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F65E136-52A6-8B44-A245-F4329455379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2E446526-0472-E34E-85DD-9A138E65C802}" type="datetime1">
              <a:rPr lang="en-US" altLang="en-US"/>
              <a:pPr>
                <a:defRPr/>
              </a:pPr>
              <a:t>8/27/2024</a:t>
            </a:fld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2E51795-217D-F947-9FAC-2B3AB40C12C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A80203-7696-8E48-B853-EBB7ECAEEB6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A675493-86A7-0443-A250-F5990D575D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09866D4-699C-F04B-89DF-1BBECC2D922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9CF313D-5466-AD43-A0B4-A943DB13DA72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602A7651-D4D8-214B-B243-EE722F4A4429}" type="datetime1">
              <a:rPr lang="en-US" altLang="en-US"/>
              <a:pPr>
                <a:defRPr/>
              </a:pPr>
              <a:t>8/27/2024</a:t>
            </a:fld>
            <a:endParaRPr lang="en-US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97E3B544-965A-474E-BA9E-27F6CEBEC1C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183591A6-FDEA-044A-AED5-E81A74301ED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CA" noProof="0"/>
              <a:t>Click to edit Master text styles</a:t>
            </a:r>
          </a:p>
          <a:p>
            <a:pPr lvl="1"/>
            <a:r>
              <a:rPr lang="en-CA" noProof="0"/>
              <a:t>Second level</a:t>
            </a:r>
          </a:p>
          <a:p>
            <a:pPr lvl="2"/>
            <a:r>
              <a:rPr lang="en-CA" noProof="0"/>
              <a:t>Third level</a:t>
            </a:r>
          </a:p>
          <a:p>
            <a:pPr lvl="3"/>
            <a:r>
              <a:rPr lang="en-CA" noProof="0"/>
              <a:t>Fourth level</a:t>
            </a:r>
          </a:p>
          <a:p>
            <a:pPr lvl="4"/>
            <a:r>
              <a:rPr lang="en-CA" noProof="0"/>
              <a:t>Fifth level</a:t>
            </a:r>
            <a:endParaRPr lang="en-US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1710CB-DDAA-5B42-859A-8C097FE19CA0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F9F16D-0A07-9645-902C-D14C0A02677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532C7129-0DD5-1D47-A01A-7DA0B8FCBC4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ＭＳ Ｐゴシック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ＭＳ Ｐゴシック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ＭＳ Ｐゴシック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ＭＳ Ｐゴシック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ＭＳ Ｐゴシック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>
            <a:extLst>
              <a:ext uri="{FF2B5EF4-FFF2-40B4-BE49-F238E27FC236}">
                <a16:creationId xmlns:a16="http://schemas.microsoft.com/office/drawing/2014/main" id="{F7BAEE86-FF19-411A-86EE-E466AD836C8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>
            <a:extLst>
              <a:ext uri="{FF2B5EF4-FFF2-40B4-BE49-F238E27FC236}">
                <a16:creationId xmlns:a16="http://schemas.microsoft.com/office/drawing/2014/main" id="{A69248EA-DD57-437F-83E7-92A3F841E6D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23556" name="Slide Number Placeholder 3">
            <a:extLst>
              <a:ext uri="{FF2B5EF4-FFF2-40B4-BE49-F238E27FC236}">
                <a16:creationId xmlns:a16="http://schemas.microsoft.com/office/drawing/2014/main" id="{081C4F6C-A656-4B33-A9FF-B94850BA715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371C067E-74E6-468F-88DD-E99882CE04E4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>
            <a:extLst>
              <a:ext uri="{FF2B5EF4-FFF2-40B4-BE49-F238E27FC236}">
                <a16:creationId xmlns:a16="http://schemas.microsoft.com/office/drawing/2014/main" id="{ACEA580F-E6CA-3343-9E0C-6B755657B6C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6" name="Notes Placeholder 2">
            <a:extLst>
              <a:ext uri="{FF2B5EF4-FFF2-40B4-BE49-F238E27FC236}">
                <a16:creationId xmlns:a16="http://schemas.microsoft.com/office/drawing/2014/main" id="{4E99B0BD-BE21-A240-A92B-BDB6FC8D42D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16387" name="Slide Number Placeholder 3">
            <a:extLst>
              <a:ext uri="{FF2B5EF4-FFF2-40B4-BE49-F238E27FC236}">
                <a16:creationId xmlns:a16="http://schemas.microsoft.com/office/drawing/2014/main" id="{56D017BF-2828-DD47-A571-6A45A39429C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57066" indent="-291179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64717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30604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96491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62377" indent="-232943" defTabSz="46588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3028264" indent="-232943" defTabSz="46588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94151" indent="-232943" defTabSz="46588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960038" indent="-232943" defTabSz="46588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defTabSz="465887" fontAlgn="base">
              <a:spcBef>
                <a:spcPct val="0"/>
              </a:spcBef>
              <a:spcAft>
                <a:spcPct val="0"/>
              </a:spcAft>
              <a:defRPr/>
            </a:pPr>
            <a:fld id="{8538A932-7ECA-D84C-8E8F-37D7A4390667}" type="slidenum">
              <a:rPr lang="en-US" altLang="en-US">
                <a:solidFill>
                  <a:prstClr val="black"/>
                </a:solidFill>
              </a:rPr>
              <a:pPr defTabSz="465887"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85D8AE-9682-4722-AE1B-1B86465481E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4228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85D8AE-9682-4722-AE1B-1B86465481EF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5668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85D8AE-9682-4722-AE1B-1B86465481EF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5418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2DC2044-4A08-E748-A06E-C2B27E5802F1}"/>
              </a:ext>
            </a:extLst>
          </p:cNvPr>
          <p:cNvSpPr/>
          <p:nvPr userDrawn="1"/>
        </p:nvSpPr>
        <p:spPr>
          <a:xfrm>
            <a:off x="8243888" y="1131888"/>
            <a:ext cx="900112" cy="1131887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pic>
        <p:nvPicPr>
          <p:cNvPr id="6" name="Picture 2" descr="2014_logo_only_reverse.png">
            <a:extLst>
              <a:ext uri="{FF2B5EF4-FFF2-40B4-BE49-F238E27FC236}">
                <a16:creationId xmlns:a16="http://schemas.microsoft.com/office/drawing/2014/main" id="{51D12B78-8139-E644-BCC8-ACA6A44F82B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5188" y="1419225"/>
            <a:ext cx="407987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 Placeholder 14"/>
          <p:cNvSpPr>
            <a:spLocks noGrp="1"/>
          </p:cNvSpPr>
          <p:nvPr>
            <p:ph type="body" sz="quarter" idx="12"/>
          </p:nvPr>
        </p:nvSpPr>
        <p:spPr>
          <a:xfrm>
            <a:off x="365762" y="3003798"/>
            <a:ext cx="5430203" cy="321394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1800" b="0" i="0" kern="0" spc="30" baseline="0">
                <a:solidFill>
                  <a:schemeClr val="tx1"/>
                </a:solidFill>
                <a:latin typeface="Arial"/>
                <a:cs typeface="Arial"/>
              </a:defRPr>
            </a:lvl1pPr>
            <a:lvl2pPr>
              <a:defRPr sz="900" b="0" i="0">
                <a:latin typeface="Whitney Book"/>
                <a:cs typeface="Whitney Book"/>
              </a:defRPr>
            </a:lvl2pPr>
            <a:lvl3pPr>
              <a:defRPr sz="900" b="0" i="0">
                <a:latin typeface="Whitney Book"/>
                <a:cs typeface="Whitney Book"/>
              </a:defRPr>
            </a:lvl3pPr>
            <a:lvl4pPr>
              <a:defRPr sz="900" b="0" i="0">
                <a:latin typeface="Whitney Book"/>
                <a:cs typeface="Whitney Book"/>
              </a:defRPr>
            </a:lvl4pPr>
            <a:lvl5pPr>
              <a:defRPr sz="900" b="0" i="0">
                <a:latin typeface="Whitney Book"/>
                <a:cs typeface="Whitney Book"/>
              </a:defRPr>
            </a:lvl5pPr>
          </a:lstStyle>
          <a:p>
            <a:pPr lvl="0"/>
            <a:r>
              <a:rPr lang="en-CA" dirty="0"/>
              <a:t>Click to edit Master text styles</a:t>
            </a:r>
          </a:p>
        </p:txBody>
      </p:sp>
      <p:sp>
        <p:nvSpPr>
          <p:cNvPr id="12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365762" y="3507855"/>
            <a:ext cx="5430203" cy="321394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1000" b="1" i="0" kern="0" cap="none" spc="0" normalizeH="0" baseline="0">
                <a:solidFill>
                  <a:srgbClr val="0C2344"/>
                </a:solidFill>
                <a:latin typeface="Arial"/>
                <a:cs typeface="Arial"/>
              </a:defRPr>
            </a:lvl1pPr>
            <a:lvl2pPr>
              <a:defRPr sz="900" b="0" i="0">
                <a:latin typeface="Whitney Book"/>
                <a:cs typeface="Whitney Book"/>
              </a:defRPr>
            </a:lvl2pPr>
            <a:lvl3pPr>
              <a:defRPr sz="900" b="0" i="0">
                <a:latin typeface="Whitney Book"/>
                <a:cs typeface="Whitney Book"/>
              </a:defRPr>
            </a:lvl3pPr>
            <a:lvl4pPr>
              <a:defRPr sz="900" b="0" i="0">
                <a:latin typeface="Whitney Book"/>
                <a:cs typeface="Whitney Book"/>
              </a:defRPr>
            </a:lvl4pPr>
            <a:lvl5pPr>
              <a:defRPr sz="900" b="0" i="0">
                <a:latin typeface="Whitney Book"/>
                <a:cs typeface="Whitney Book"/>
              </a:defRPr>
            </a:lvl5pPr>
          </a:lstStyle>
          <a:p>
            <a:pPr lvl="0"/>
            <a:r>
              <a:rPr lang="en-CA" dirty="0"/>
              <a:t>Click to 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CBBE2BB-0C57-3E4C-A753-F599012150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5587" y="1141558"/>
            <a:ext cx="5438775" cy="1574208"/>
          </a:xfrm>
          <a:prstGeom prst="rect">
            <a:avLst/>
          </a:prstGeom>
        </p:spPr>
        <p:txBody>
          <a:bodyPr lIns="0" tIns="0" rIns="0" bIns="0"/>
          <a:lstStyle>
            <a:lvl1pPr algn="l">
              <a:lnSpc>
                <a:spcPts val="3800"/>
              </a:lnSpc>
              <a:defRPr sz="3400" b="1">
                <a:solidFill>
                  <a:schemeClr val="accent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CA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58948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- 2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_2016_UBCStandard_Signature_ReverseRGB72.png">
            <a:extLst>
              <a:ext uri="{FF2B5EF4-FFF2-40B4-BE49-F238E27FC236}">
                <a16:creationId xmlns:a16="http://schemas.microsoft.com/office/drawing/2014/main" id="{F8600279-7B8A-0948-A22C-35CBB55BE2B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738" y="1443038"/>
            <a:ext cx="4770437" cy="623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73168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 descr="2015_Hover_Aerials_Okanagan_6389-6.JPG">
            <a:extLst>
              <a:ext uri="{FF2B5EF4-FFF2-40B4-BE49-F238E27FC236}">
                <a16:creationId xmlns:a16="http://schemas.microsoft.com/office/drawing/2014/main" id="{90231DB5-673D-47DA-8545-BC8465C0FEE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3E6FFE06-4CAA-4C0E-93DF-C7C3D91DC2C3}"/>
              </a:ext>
            </a:extLst>
          </p:cNvPr>
          <p:cNvSpPr/>
          <p:nvPr userDrawn="1"/>
        </p:nvSpPr>
        <p:spPr>
          <a:xfrm>
            <a:off x="8243889" y="1131889"/>
            <a:ext cx="900112" cy="1131887"/>
          </a:xfrm>
          <a:prstGeom prst="rect">
            <a:avLst/>
          </a:prstGeom>
          <a:solidFill>
            <a:srgbClr val="FFFFFF">
              <a:alpha val="75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BC6CC35-9B34-46A5-A4BD-95FEA83CF1E7}"/>
              </a:ext>
            </a:extLst>
          </p:cNvPr>
          <p:cNvSpPr/>
          <p:nvPr userDrawn="1"/>
        </p:nvSpPr>
        <p:spPr>
          <a:xfrm>
            <a:off x="-107950" y="1131888"/>
            <a:ext cx="6122988" cy="2735262"/>
          </a:xfrm>
          <a:prstGeom prst="rect">
            <a:avLst/>
          </a:prstGeom>
          <a:solidFill>
            <a:srgbClr val="FFFFFF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pic>
        <p:nvPicPr>
          <p:cNvPr id="8" name="Picture 3" descr="s4b282c2015.png">
            <a:extLst>
              <a:ext uri="{FF2B5EF4-FFF2-40B4-BE49-F238E27FC236}">
                <a16:creationId xmlns:a16="http://schemas.microsoft.com/office/drawing/2014/main" id="{678BD7EC-544A-4AF1-932E-CF5EDDD1F6A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3764" y="1439863"/>
            <a:ext cx="363537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Placeholder 18"/>
          <p:cNvSpPr>
            <a:spLocks noGrp="1"/>
          </p:cNvSpPr>
          <p:nvPr>
            <p:ph type="body" sz="quarter" idx="11"/>
          </p:nvPr>
        </p:nvSpPr>
        <p:spPr>
          <a:xfrm>
            <a:off x="365588" y="1332646"/>
            <a:ext cx="5430376" cy="1671152"/>
          </a:xfrm>
          <a:prstGeom prst="rect">
            <a:avLst/>
          </a:prstGeom>
        </p:spPr>
        <p:txBody>
          <a:bodyPr vert="horz" lIns="0" tIns="0" rIns="0" bIns="0" anchor="t" anchorCtr="0"/>
          <a:lstStyle>
            <a:lvl1pPr marL="0" indent="0">
              <a:lnSpc>
                <a:spcPts val="3800"/>
              </a:lnSpc>
              <a:spcBef>
                <a:spcPts val="0"/>
              </a:spcBef>
              <a:buNone/>
              <a:defRPr sz="3400" b="1" i="0" kern="0" cap="all" spc="30" baseline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CA" dirty="0"/>
              <a:t>Click to edit Master text styles</a:t>
            </a:r>
          </a:p>
        </p:txBody>
      </p:sp>
      <p:sp>
        <p:nvSpPr>
          <p:cNvPr id="13" name="Text Placeholder 14"/>
          <p:cNvSpPr>
            <a:spLocks noGrp="1"/>
          </p:cNvSpPr>
          <p:nvPr>
            <p:ph type="body" sz="quarter" idx="12"/>
          </p:nvPr>
        </p:nvSpPr>
        <p:spPr>
          <a:xfrm>
            <a:off x="365761" y="3003798"/>
            <a:ext cx="5430203" cy="321394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1800" b="0" i="0" kern="0" spc="30" baseline="0">
                <a:solidFill>
                  <a:schemeClr val="tx1"/>
                </a:solidFill>
                <a:latin typeface="Arial"/>
                <a:cs typeface="Arial"/>
              </a:defRPr>
            </a:lvl1pPr>
            <a:lvl2pPr>
              <a:defRPr sz="900" b="0" i="0">
                <a:latin typeface="Whitney Book"/>
                <a:cs typeface="Whitney Book"/>
              </a:defRPr>
            </a:lvl2pPr>
            <a:lvl3pPr>
              <a:defRPr sz="900" b="0" i="0">
                <a:latin typeface="Whitney Book"/>
                <a:cs typeface="Whitney Book"/>
              </a:defRPr>
            </a:lvl3pPr>
            <a:lvl4pPr>
              <a:defRPr sz="900" b="0" i="0">
                <a:latin typeface="Whitney Book"/>
                <a:cs typeface="Whitney Book"/>
              </a:defRPr>
            </a:lvl4pPr>
            <a:lvl5pPr>
              <a:defRPr sz="900" b="0" i="0">
                <a:latin typeface="Whitney Book"/>
                <a:cs typeface="Whitney Book"/>
              </a:defRPr>
            </a:lvl5pPr>
          </a:lstStyle>
          <a:p>
            <a:pPr lvl="0"/>
            <a:r>
              <a:rPr lang="en-CA" dirty="0"/>
              <a:t>Click to edit Master text styles</a:t>
            </a:r>
          </a:p>
        </p:txBody>
      </p:sp>
      <p:sp>
        <p:nvSpPr>
          <p:cNvPr id="14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365761" y="3507855"/>
            <a:ext cx="5430203" cy="321394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1000" b="1" i="0" kern="0" cap="all" spc="150" normalizeH="0" baseline="0">
                <a:solidFill>
                  <a:srgbClr val="0C2344"/>
                </a:solidFill>
                <a:latin typeface="Arial"/>
                <a:cs typeface="Arial"/>
              </a:defRPr>
            </a:lvl1pPr>
            <a:lvl2pPr>
              <a:defRPr sz="900" b="0" i="0">
                <a:latin typeface="Whitney Book"/>
                <a:cs typeface="Whitney Book"/>
              </a:defRPr>
            </a:lvl2pPr>
            <a:lvl3pPr>
              <a:defRPr sz="900" b="0" i="0">
                <a:latin typeface="Whitney Book"/>
                <a:cs typeface="Whitney Book"/>
              </a:defRPr>
            </a:lvl3pPr>
            <a:lvl4pPr>
              <a:defRPr sz="900" b="0" i="0">
                <a:latin typeface="Whitney Book"/>
                <a:cs typeface="Whitney Book"/>
              </a:defRPr>
            </a:lvl4pPr>
            <a:lvl5pPr>
              <a:defRPr sz="900" b="0" i="0">
                <a:latin typeface="Whitney Book"/>
                <a:cs typeface="Whitney Book"/>
              </a:defRPr>
            </a:lvl5pPr>
          </a:lstStyle>
          <a:p>
            <a:pPr lvl="0"/>
            <a:r>
              <a:rPr lang="en-CA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93227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2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BD2A977-3F56-1649-9B5C-932A97F88A8F}"/>
              </a:ext>
            </a:extLst>
          </p:cNvPr>
          <p:cNvSpPr/>
          <p:nvPr userDrawn="1"/>
        </p:nvSpPr>
        <p:spPr>
          <a:xfrm>
            <a:off x="8243888" y="1131888"/>
            <a:ext cx="900112" cy="113188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pic>
        <p:nvPicPr>
          <p:cNvPr id="9" name="Picture 3" descr="s4b282c2015.png">
            <a:extLst>
              <a:ext uri="{FF2B5EF4-FFF2-40B4-BE49-F238E27FC236}">
                <a16:creationId xmlns:a16="http://schemas.microsoft.com/office/drawing/2014/main" id="{BB57D411-10C3-9643-970C-A5D7BF1182F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3763" y="1439863"/>
            <a:ext cx="363537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Placeholder 14"/>
          <p:cNvSpPr>
            <a:spLocks noGrp="1"/>
          </p:cNvSpPr>
          <p:nvPr>
            <p:ph type="body" sz="quarter" idx="12"/>
          </p:nvPr>
        </p:nvSpPr>
        <p:spPr>
          <a:xfrm>
            <a:off x="365762" y="3003798"/>
            <a:ext cx="5430203" cy="321394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1800" b="0" i="0" kern="0" spc="30" baseline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defRPr sz="900" b="0" i="0">
                <a:latin typeface="Whitney Book"/>
                <a:cs typeface="Whitney Book"/>
              </a:defRPr>
            </a:lvl2pPr>
            <a:lvl3pPr>
              <a:defRPr sz="900" b="0" i="0">
                <a:latin typeface="Whitney Book"/>
                <a:cs typeface="Whitney Book"/>
              </a:defRPr>
            </a:lvl3pPr>
            <a:lvl4pPr>
              <a:defRPr sz="900" b="0" i="0">
                <a:latin typeface="Whitney Book"/>
                <a:cs typeface="Whitney Book"/>
              </a:defRPr>
            </a:lvl4pPr>
            <a:lvl5pPr>
              <a:defRPr sz="900" b="0" i="0">
                <a:latin typeface="Whitney Book"/>
                <a:cs typeface="Whitney Book"/>
              </a:defRPr>
            </a:lvl5pPr>
          </a:lstStyle>
          <a:p>
            <a:pPr lvl="0"/>
            <a:r>
              <a:rPr lang="en-CA" dirty="0"/>
              <a:t>Click to edit Master text styles</a:t>
            </a:r>
          </a:p>
        </p:txBody>
      </p:sp>
      <p:sp>
        <p:nvSpPr>
          <p:cNvPr id="8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365762" y="3507855"/>
            <a:ext cx="5430203" cy="321394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1000" b="1" i="0" kern="0" cap="none" spc="0" normalizeH="0" baseline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defRPr sz="900" b="0" i="0">
                <a:latin typeface="Whitney Book"/>
                <a:cs typeface="Whitney Book"/>
              </a:defRPr>
            </a:lvl2pPr>
            <a:lvl3pPr>
              <a:defRPr sz="900" b="0" i="0">
                <a:latin typeface="Whitney Book"/>
                <a:cs typeface="Whitney Book"/>
              </a:defRPr>
            </a:lvl3pPr>
            <a:lvl4pPr>
              <a:defRPr sz="900" b="0" i="0">
                <a:latin typeface="Whitney Book"/>
                <a:cs typeface="Whitney Book"/>
              </a:defRPr>
            </a:lvl4pPr>
            <a:lvl5pPr>
              <a:defRPr sz="900" b="0" i="0">
                <a:latin typeface="Whitney Book"/>
                <a:cs typeface="Whitney Book"/>
              </a:defRPr>
            </a:lvl5pPr>
          </a:lstStyle>
          <a:p>
            <a:pPr lvl="0"/>
            <a:r>
              <a:rPr lang="en-CA" dirty="0"/>
              <a:t>Click to 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E52B14B-758E-084E-BA13-E6F328ACDA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5981" y="1145927"/>
            <a:ext cx="5409982" cy="1569839"/>
          </a:xfrm>
          <a:prstGeom prst="rect">
            <a:avLst/>
          </a:prstGeom>
        </p:spPr>
        <p:txBody>
          <a:bodyPr lIns="0" tIns="0" rIns="0" bIns="0"/>
          <a:lstStyle>
            <a:lvl1pPr algn="l">
              <a:lnSpc>
                <a:spcPts val="3800"/>
              </a:lnSpc>
              <a:defRPr sz="3400" b="1">
                <a:solidFill>
                  <a:schemeClr val="tx1">
                    <a:lumMod val="10000"/>
                    <a:lumOff val="9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6540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section Slide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14">
            <a:extLst>
              <a:ext uri="{FF2B5EF4-FFF2-40B4-BE49-F238E27FC236}">
                <a16:creationId xmlns:a16="http://schemas.microsoft.com/office/drawing/2014/main" id="{E32F5F1E-FA2C-CA40-B19B-422E4289F406}"/>
              </a:ext>
            </a:extLst>
          </p:cNvPr>
          <p:cNvSpPr txBox="1">
            <a:spLocks/>
          </p:cNvSpPr>
          <p:nvPr userDrawn="1"/>
        </p:nvSpPr>
        <p:spPr>
          <a:xfrm flipH="1">
            <a:off x="8588375" y="4732338"/>
            <a:ext cx="304800" cy="192087"/>
          </a:xfrm>
          <a:prstGeom prst="rect">
            <a:avLst/>
          </a:prstGeom>
        </p:spPr>
        <p:txBody>
          <a:bodyPr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fld id="{7A520048-3B01-6D4F-ABB1-62CF686C9F6C}" type="slidenum">
              <a:rPr lang="en-US" altLang="en-US" sz="900" smtClean="0">
                <a:solidFill>
                  <a:srgbClr val="FFFFFF"/>
                </a:solidFill>
                <a:latin typeface="Whitney Book" pitchFamily="2" charset="0"/>
              </a:rPr>
              <a:pPr algn="r">
                <a:spcBef>
                  <a:spcPct val="20000"/>
                </a:spcBef>
                <a:buFont typeface="Arial" panose="020B0604020202020204" pitchFamily="34" charset="0"/>
                <a:buNone/>
                <a:defRPr/>
              </a:pPr>
              <a:t>‹#›</a:t>
            </a:fld>
            <a:endParaRPr lang="en-CA" altLang="en-US" sz="900">
              <a:solidFill>
                <a:srgbClr val="FFFFFF"/>
              </a:solidFill>
              <a:latin typeface="Whitney Book" pitchFamily="2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49BD8F2-58D7-1F4D-89C0-C1F5D61506A4}"/>
              </a:ext>
            </a:extLst>
          </p:cNvPr>
          <p:cNvSpPr/>
          <p:nvPr userDrawn="1"/>
        </p:nvSpPr>
        <p:spPr>
          <a:xfrm>
            <a:off x="8243888" y="1131888"/>
            <a:ext cx="900112" cy="1131887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pic>
        <p:nvPicPr>
          <p:cNvPr id="5" name="Picture 2" descr="2014_logo_only_reverse.png">
            <a:extLst>
              <a:ext uri="{FF2B5EF4-FFF2-40B4-BE49-F238E27FC236}">
                <a16:creationId xmlns:a16="http://schemas.microsoft.com/office/drawing/2014/main" id="{B73D1A4D-E646-CF42-8E0B-1F50828E078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5188" y="1419225"/>
            <a:ext cx="407987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5">
            <a:extLst>
              <a:ext uri="{FF2B5EF4-FFF2-40B4-BE49-F238E27FC236}">
                <a16:creationId xmlns:a16="http://schemas.microsoft.com/office/drawing/2014/main" id="{9A8D1E7E-B601-3641-86D1-05CEAB6838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8414" y="1131887"/>
            <a:ext cx="7886700" cy="1131887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28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54492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section Slide - 3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14">
            <a:extLst>
              <a:ext uri="{FF2B5EF4-FFF2-40B4-BE49-F238E27FC236}">
                <a16:creationId xmlns:a16="http://schemas.microsoft.com/office/drawing/2014/main" id="{14BB6FCE-4A9E-894D-AB47-568D04ADACB2}"/>
              </a:ext>
            </a:extLst>
          </p:cNvPr>
          <p:cNvSpPr txBox="1">
            <a:spLocks/>
          </p:cNvSpPr>
          <p:nvPr userDrawn="1"/>
        </p:nvSpPr>
        <p:spPr>
          <a:xfrm flipH="1">
            <a:off x="8588375" y="4732338"/>
            <a:ext cx="304800" cy="192087"/>
          </a:xfrm>
          <a:prstGeom prst="rect">
            <a:avLst/>
          </a:prstGeom>
        </p:spPr>
        <p:txBody>
          <a:bodyPr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fld id="{6DB20FED-9292-3648-9FE2-F2D73F362A8A}" type="slidenum">
              <a:rPr lang="en-US" altLang="en-US" sz="900" smtClean="0">
                <a:solidFill>
                  <a:srgbClr val="FFFFFF"/>
                </a:solidFill>
                <a:latin typeface="Whitney Book" pitchFamily="2" charset="0"/>
              </a:rPr>
              <a:pPr algn="r">
                <a:spcBef>
                  <a:spcPct val="20000"/>
                </a:spcBef>
                <a:buFont typeface="Arial" panose="020B0604020202020204" pitchFamily="34" charset="0"/>
                <a:buNone/>
                <a:defRPr/>
              </a:pPr>
              <a:t>‹#›</a:t>
            </a:fld>
            <a:endParaRPr lang="en-CA" altLang="en-US" sz="900">
              <a:solidFill>
                <a:srgbClr val="FFFFFF"/>
              </a:solidFill>
              <a:latin typeface="Whitney Book" pitchFamily="2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3E78170-6765-0340-9B9D-5B9076E22D52}"/>
              </a:ext>
            </a:extLst>
          </p:cNvPr>
          <p:cNvSpPr/>
          <p:nvPr userDrawn="1"/>
        </p:nvSpPr>
        <p:spPr>
          <a:xfrm>
            <a:off x="8243888" y="1131888"/>
            <a:ext cx="900112" cy="113188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pic>
        <p:nvPicPr>
          <p:cNvPr id="5" name="Picture 3" descr="s4b282c2015.png">
            <a:extLst>
              <a:ext uri="{FF2B5EF4-FFF2-40B4-BE49-F238E27FC236}">
                <a16:creationId xmlns:a16="http://schemas.microsoft.com/office/drawing/2014/main" id="{EB94A9BA-7D90-3545-ADCC-6B0E239A550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3763" y="1439863"/>
            <a:ext cx="363537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5BE77B2-1725-364C-8919-4C53160241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5587" y="1131888"/>
            <a:ext cx="5430376" cy="993775"/>
          </a:xfrm>
          <a:prstGeom prst="rect">
            <a:avLst/>
          </a:prstGeom>
        </p:spPr>
        <p:txBody>
          <a:bodyPr lIns="0" tIns="0" rIns="0" bIns="0"/>
          <a:lstStyle>
            <a:lvl1pPr algn="l">
              <a:lnSpc>
                <a:spcPts val="3200"/>
              </a:lnSpc>
              <a:defRPr sz="2800" b="1">
                <a:solidFill>
                  <a:schemeClr val="tx1">
                    <a:lumMod val="10000"/>
                    <a:lumOff val="9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78586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py Slide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s4b282c2015.png">
            <a:extLst>
              <a:ext uri="{FF2B5EF4-FFF2-40B4-BE49-F238E27FC236}">
                <a16:creationId xmlns:a16="http://schemas.microsoft.com/office/drawing/2014/main" id="{C5CC1297-7F58-3647-B3F1-062AA1D039E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3763" y="1439863"/>
            <a:ext cx="363537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Placeholder 14">
            <a:extLst>
              <a:ext uri="{FF2B5EF4-FFF2-40B4-BE49-F238E27FC236}">
                <a16:creationId xmlns:a16="http://schemas.microsoft.com/office/drawing/2014/main" id="{7F2E0D4F-D434-DE43-A4CE-A7E215618088}"/>
              </a:ext>
            </a:extLst>
          </p:cNvPr>
          <p:cNvSpPr txBox="1">
            <a:spLocks/>
          </p:cNvSpPr>
          <p:nvPr userDrawn="1"/>
        </p:nvSpPr>
        <p:spPr>
          <a:xfrm flipH="1">
            <a:off x="8588375" y="4732338"/>
            <a:ext cx="304800" cy="192087"/>
          </a:xfrm>
          <a:prstGeom prst="rect">
            <a:avLst/>
          </a:prstGeom>
        </p:spPr>
        <p:txBody>
          <a:bodyPr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fld id="{31FA68E0-BB7B-CA40-9EFF-4BCD4E36FA24}" type="slidenum">
              <a:rPr lang="en-US" altLang="en-US" sz="900" smtClean="0">
                <a:cs typeface="Arial" panose="020B0604020202020204" pitchFamily="34" charset="0"/>
              </a:rPr>
              <a:pPr algn="r">
                <a:spcBef>
                  <a:spcPct val="20000"/>
                </a:spcBef>
                <a:buFont typeface="Arial" panose="020B0604020202020204" pitchFamily="34" charset="0"/>
                <a:buNone/>
                <a:defRPr/>
              </a:pPr>
              <a:t>‹#›</a:t>
            </a:fld>
            <a:endParaRPr lang="en-CA" altLang="en-US" sz="900">
              <a:cs typeface="Arial" panose="020B0604020202020204" pitchFamily="34" charset="0"/>
            </a:endParaRPr>
          </a:p>
        </p:txBody>
      </p:sp>
      <p:sp>
        <p:nvSpPr>
          <p:cNvPr id="10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38954" y="1131888"/>
            <a:ext cx="7661438" cy="3697288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lnSpc>
                <a:spcPct val="130000"/>
              </a:lnSpc>
              <a:spcBef>
                <a:spcPts val="0"/>
              </a:spcBef>
              <a:buFontTx/>
              <a:buNone/>
              <a:defRPr sz="1500">
                <a:latin typeface="Arial"/>
                <a:cs typeface="Arial"/>
              </a:defRPr>
            </a:lvl1pPr>
            <a:lvl2pPr marL="0" indent="-180000">
              <a:lnSpc>
                <a:spcPct val="130000"/>
              </a:lnSpc>
              <a:spcBef>
                <a:spcPts val="0"/>
              </a:spcBef>
              <a:buFont typeface="Arial"/>
              <a:buChar char="•"/>
              <a:defRPr sz="1500">
                <a:latin typeface="Arial"/>
                <a:cs typeface="Arial"/>
              </a:defRPr>
            </a:lvl2pPr>
            <a:lvl3pPr marL="540000" indent="-180000">
              <a:lnSpc>
                <a:spcPct val="130000"/>
              </a:lnSpc>
              <a:spcBef>
                <a:spcPts val="0"/>
              </a:spcBef>
              <a:defRPr sz="1500" b="0" i="0">
                <a:latin typeface="Arial"/>
                <a:cs typeface="Arial"/>
              </a:defRPr>
            </a:lvl3pPr>
            <a:lvl4pPr marL="900000" indent="-180000">
              <a:lnSpc>
                <a:spcPct val="130000"/>
              </a:lnSpc>
              <a:spcBef>
                <a:spcPts val="0"/>
              </a:spcBef>
              <a:buFont typeface="Arial"/>
              <a:buChar char="•"/>
              <a:defRPr sz="1500" b="0" i="0">
                <a:latin typeface="Arial"/>
                <a:cs typeface="Arial"/>
              </a:defRPr>
            </a:lvl4pPr>
            <a:lvl5pPr marL="1260000" indent="-180000">
              <a:lnSpc>
                <a:spcPct val="130000"/>
              </a:lnSpc>
              <a:spcBef>
                <a:spcPts val="0"/>
              </a:spcBef>
              <a:buFont typeface="Arial"/>
              <a:buChar char="•"/>
              <a:defRPr sz="1500" b="0" i="0">
                <a:latin typeface="Arial"/>
                <a:cs typeface="Arial"/>
              </a:defRPr>
            </a:lvl5pPr>
          </a:lstStyle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4C82551-CF7F-BB44-8DA7-7DB7D78F93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8954" y="560541"/>
            <a:ext cx="7886700" cy="451716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2100" b="1">
                <a:solidFill>
                  <a:schemeClr val="accent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CA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403401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py Slide - 2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2014_logo_only_reverse.png">
            <a:extLst>
              <a:ext uri="{FF2B5EF4-FFF2-40B4-BE49-F238E27FC236}">
                <a16:creationId xmlns:a16="http://schemas.microsoft.com/office/drawing/2014/main" id="{3389ABEF-D5CE-EB4B-8DF1-04E7AB2AD87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5188" y="1419225"/>
            <a:ext cx="407987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Placeholder 14">
            <a:extLst>
              <a:ext uri="{FF2B5EF4-FFF2-40B4-BE49-F238E27FC236}">
                <a16:creationId xmlns:a16="http://schemas.microsoft.com/office/drawing/2014/main" id="{599D5D24-C50C-AA49-8E96-06282F592868}"/>
              </a:ext>
            </a:extLst>
          </p:cNvPr>
          <p:cNvSpPr txBox="1">
            <a:spLocks/>
          </p:cNvSpPr>
          <p:nvPr userDrawn="1"/>
        </p:nvSpPr>
        <p:spPr>
          <a:xfrm flipH="1">
            <a:off x="8588375" y="4732338"/>
            <a:ext cx="304800" cy="192087"/>
          </a:xfrm>
          <a:prstGeom prst="rect">
            <a:avLst/>
          </a:prstGeom>
        </p:spPr>
        <p:txBody>
          <a:bodyPr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fld id="{DA7EBE31-BD8B-4A46-AC67-62556815D290}" type="slidenum">
              <a:rPr lang="en-US" altLang="en-US" sz="900" smtClean="0">
                <a:solidFill>
                  <a:srgbClr val="FFFFFF"/>
                </a:solidFill>
                <a:cs typeface="Arial" panose="020B0604020202020204" pitchFamily="34" charset="0"/>
              </a:rPr>
              <a:pPr algn="r">
                <a:spcBef>
                  <a:spcPct val="20000"/>
                </a:spcBef>
                <a:buFont typeface="Arial" panose="020B0604020202020204" pitchFamily="34" charset="0"/>
                <a:buNone/>
                <a:defRPr/>
              </a:pPr>
              <a:t>‹#›</a:t>
            </a:fld>
            <a:endParaRPr lang="en-CA" altLang="en-US" sz="900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  <p:sp>
        <p:nvSpPr>
          <p:cNvPr id="6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38954" y="1131888"/>
            <a:ext cx="7661438" cy="3697288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lnSpc>
                <a:spcPct val="130000"/>
              </a:lnSpc>
              <a:spcBef>
                <a:spcPts val="0"/>
              </a:spcBef>
              <a:buFontTx/>
              <a:buNone/>
              <a:defRPr sz="1500">
                <a:solidFill>
                  <a:srgbClr val="FFFFFF"/>
                </a:solidFill>
                <a:latin typeface="Arial"/>
                <a:cs typeface="Arial"/>
              </a:defRPr>
            </a:lvl1pPr>
            <a:lvl2pPr marL="0" indent="-180000">
              <a:lnSpc>
                <a:spcPct val="130000"/>
              </a:lnSpc>
              <a:spcBef>
                <a:spcPts val="0"/>
              </a:spcBef>
              <a:buFont typeface="Arial"/>
              <a:buChar char="•"/>
              <a:defRPr sz="1500">
                <a:solidFill>
                  <a:srgbClr val="FFFFFF"/>
                </a:solidFill>
                <a:latin typeface="Arial"/>
                <a:cs typeface="Arial"/>
              </a:defRPr>
            </a:lvl2pPr>
            <a:lvl3pPr marL="540000" indent="-180000">
              <a:lnSpc>
                <a:spcPct val="130000"/>
              </a:lnSpc>
              <a:spcBef>
                <a:spcPts val="0"/>
              </a:spcBef>
              <a:defRPr sz="1500" b="0" i="0">
                <a:solidFill>
                  <a:srgbClr val="FFFFFF"/>
                </a:solidFill>
                <a:latin typeface="Arial"/>
                <a:cs typeface="Arial"/>
              </a:defRPr>
            </a:lvl3pPr>
            <a:lvl4pPr marL="900000" indent="-180000">
              <a:lnSpc>
                <a:spcPct val="130000"/>
              </a:lnSpc>
              <a:spcBef>
                <a:spcPts val="0"/>
              </a:spcBef>
              <a:buFont typeface="Arial"/>
              <a:buChar char="•"/>
              <a:defRPr sz="1500" b="0" i="0">
                <a:solidFill>
                  <a:srgbClr val="FFFFFF"/>
                </a:solidFill>
                <a:latin typeface="Arial"/>
                <a:cs typeface="Arial"/>
              </a:defRPr>
            </a:lvl4pPr>
            <a:lvl5pPr marL="1260000" indent="-180000">
              <a:lnSpc>
                <a:spcPct val="130000"/>
              </a:lnSpc>
              <a:spcBef>
                <a:spcPts val="0"/>
              </a:spcBef>
              <a:buFont typeface="Arial"/>
              <a:buChar char="•"/>
              <a:defRPr sz="1500" b="0" i="0">
                <a:solidFill>
                  <a:srgbClr val="FFFFFF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CBD4CC9-2B32-C947-A94E-1B7CE12D41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954" y="555526"/>
            <a:ext cx="7886700" cy="432047"/>
          </a:xfrm>
          <a:prstGeom prst="rect">
            <a:avLst/>
          </a:prstGeom>
        </p:spPr>
        <p:txBody>
          <a:bodyPr lIns="0" tIns="0" rIns="0" bIns="0"/>
          <a:lstStyle>
            <a:lvl1pPr algn="l">
              <a:lnSpc>
                <a:spcPts val="2800"/>
              </a:lnSpc>
              <a:defRPr sz="2100" b="1">
                <a:solidFill>
                  <a:schemeClr val="tx1">
                    <a:lumMod val="10000"/>
                    <a:lumOff val="9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57903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s Slide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14">
            <a:extLst>
              <a:ext uri="{FF2B5EF4-FFF2-40B4-BE49-F238E27FC236}">
                <a16:creationId xmlns:a16="http://schemas.microsoft.com/office/drawing/2014/main" id="{0627803E-7450-1D4D-B989-93375F8F75B2}"/>
              </a:ext>
            </a:extLst>
          </p:cNvPr>
          <p:cNvSpPr txBox="1">
            <a:spLocks/>
          </p:cNvSpPr>
          <p:nvPr userDrawn="1"/>
        </p:nvSpPr>
        <p:spPr>
          <a:xfrm flipH="1">
            <a:off x="8588375" y="4732338"/>
            <a:ext cx="304800" cy="192087"/>
          </a:xfrm>
          <a:prstGeom prst="rect">
            <a:avLst/>
          </a:prstGeom>
        </p:spPr>
        <p:txBody>
          <a:bodyPr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fld id="{8D9C2B68-88E0-EA42-B917-1B9578864DF1}" type="slidenum">
              <a:rPr lang="en-US" altLang="en-US" sz="900" smtClean="0">
                <a:cs typeface="Arial" panose="020B0604020202020204" pitchFamily="34" charset="0"/>
              </a:rPr>
              <a:pPr algn="r">
                <a:spcBef>
                  <a:spcPct val="20000"/>
                </a:spcBef>
                <a:buFont typeface="Arial" panose="020B0604020202020204" pitchFamily="34" charset="0"/>
                <a:buNone/>
                <a:defRPr/>
              </a:pPr>
              <a:t>‹#›</a:t>
            </a:fld>
            <a:endParaRPr lang="en-CA" altLang="en-US" sz="900">
              <a:cs typeface="Arial" panose="020B0604020202020204" pitchFamily="34" charset="0"/>
            </a:endParaRPr>
          </a:p>
        </p:txBody>
      </p:sp>
      <p:pic>
        <p:nvPicPr>
          <p:cNvPr id="5" name="Picture 3" descr="s4b282c2015.png">
            <a:extLst>
              <a:ext uri="{FF2B5EF4-FFF2-40B4-BE49-F238E27FC236}">
                <a16:creationId xmlns:a16="http://schemas.microsoft.com/office/drawing/2014/main" id="{04436965-BB52-7B4A-811E-356741803A0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9638" y="411510"/>
            <a:ext cx="363537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38954" y="1131888"/>
            <a:ext cx="7661438" cy="3697288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lnSpc>
                <a:spcPct val="130000"/>
              </a:lnSpc>
              <a:spcBef>
                <a:spcPts val="0"/>
              </a:spcBef>
              <a:buFontTx/>
              <a:buNone/>
              <a:defRPr sz="1500">
                <a:latin typeface="Arial"/>
                <a:cs typeface="Arial"/>
              </a:defRPr>
            </a:lvl1pPr>
            <a:lvl2pPr marL="0" indent="-180000">
              <a:lnSpc>
                <a:spcPct val="130000"/>
              </a:lnSpc>
              <a:spcBef>
                <a:spcPts val="0"/>
              </a:spcBef>
              <a:buFont typeface="Arial"/>
              <a:buChar char="•"/>
              <a:defRPr sz="1500">
                <a:latin typeface="Arial"/>
                <a:cs typeface="Arial"/>
              </a:defRPr>
            </a:lvl2pPr>
            <a:lvl3pPr marL="540000" indent="-180000">
              <a:lnSpc>
                <a:spcPct val="130000"/>
              </a:lnSpc>
              <a:spcBef>
                <a:spcPts val="0"/>
              </a:spcBef>
              <a:defRPr sz="1500" b="0" i="0">
                <a:latin typeface="Arial"/>
                <a:cs typeface="Arial"/>
              </a:defRPr>
            </a:lvl3pPr>
            <a:lvl4pPr marL="900000" indent="-180000">
              <a:lnSpc>
                <a:spcPct val="130000"/>
              </a:lnSpc>
              <a:spcBef>
                <a:spcPts val="0"/>
              </a:spcBef>
              <a:buFont typeface="Arial"/>
              <a:buChar char="•"/>
              <a:defRPr sz="1500" b="0" i="0">
                <a:latin typeface="Arial"/>
                <a:cs typeface="Arial"/>
              </a:defRPr>
            </a:lvl4pPr>
            <a:lvl5pPr marL="1260000" indent="-180000">
              <a:lnSpc>
                <a:spcPct val="130000"/>
              </a:lnSpc>
              <a:spcBef>
                <a:spcPts val="0"/>
              </a:spcBef>
              <a:buFont typeface="Arial"/>
              <a:buChar char="•"/>
              <a:defRPr sz="1500" b="0" i="0">
                <a:latin typeface="Arial"/>
                <a:cs typeface="Arial"/>
              </a:defRPr>
            </a:lvl5pPr>
          </a:lstStyle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DBA0920-9910-044C-A5F5-C875F12679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955" y="411510"/>
            <a:ext cx="7908520" cy="623332"/>
          </a:xfrm>
          <a:prstGeom prst="rect">
            <a:avLst/>
          </a:prstGeom>
        </p:spPr>
        <p:txBody>
          <a:bodyPr lIns="0" tIns="0" rIns="0" bIns="0"/>
          <a:lstStyle>
            <a:lvl1pPr algn="l">
              <a:lnSpc>
                <a:spcPts val="2100"/>
              </a:lnSpc>
              <a:defRPr sz="2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37751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s Slide - 2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14">
            <a:extLst>
              <a:ext uri="{FF2B5EF4-FFF2-40B4-BE49-F238E27FC236}">
                <a16:creationId xmlns:a16="http://schemas.microsoft.com/office/drawing/2014/main" id="{E5C37F31-1A46-0E46-8716-80D112089A13}"/>
              </a:ext>
            </a:extLst>
          </p:cNvPr>
          <p:cNvSpPr txBox="1">
            <a:spLocks/>
          </p:cNvSpPr>
          <p:nvPr userDrawn="1"/>
        </p:nvSpPr>
        <p:spPr>
          <a:xfrm flipH="1">
            <a:off x="8588375" y="4732338"/>
            <a:ext cx="304800" cy="192087"/>
          </a:xfrm>
          <a:prstGeom prst="rect">
            <a:avLst/>
          </a:prstGeom>
        </p:spPr>
        <p:txBody>
          <a:bodyPr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fld id="{5FA2A49C-43B4-9148-A2E7-98A78CAA76EA}" type="slidenum">
              <a:rPr lang="en-US" altLang="en-US" sz="900" smtClean="0">
                <a:solidFill>
                  <a:srgbClr val="FFFFFF"/>
                </a:solidFill>
                <a:cs typeface="Arial" panose="020B0604020202020204" pitchFamily="34" charset="0"/>
              </a:rPr>
              <a:pPr algn="r">
                <a:spcBef>
                  <a:spcPct val="20000"/>
                </a:spcBef>
                <a:buFont typeface="Arial" panose="020B0604020202020204" pitchFamily="34" charset="0"/>
                <a:buNone/>
                <a:defRPr/>
              </a:pPr>
              <a:t>‹#›</a:t>
            </a:fld>
            <a:endParaRPr lang="en-CA" altLang="en-US" sz="900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  <p:pic>
        <p:nvPicPr>
          <p:cNvPr id="5" name="Picture 2" descr="2014_logo_only_reverse.png">
            <a:extLst>
              <a:ext uri="{FF2B5EF4-FFF2-40B4-BE49-F238E27FC236}">
                <a16:creationId xmlns:a16="http://schemas.microsoft.com/office/drawing/2014/main" id="{78CBB9E3-1C1E-DE49-8310-5A5E2F385F2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5188" y="378247"/>
            <a:ext cx="407987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38954" y="1131888"/>
            <a:ext cx="7661438" cy="3697288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lnSpc>
                <a:spcPct val="130000"/>
              </a:lnSpc>
              <a:spcBef>
                <a:spcPts val="0"/>
              </a:spcBef>
              <a:buFontTx/>
              <a:buNone/>
              <a:defRPr sz="1500">
                <a:solidFill>
                  <a:srgbClr val="FFFFFF"/>
                </a:solidFill>
                <a:latin typeface="Arial"/>
                <a:cs typeface="Arial"/>
              </a:defRPr>
            </a:lvl1pPr>
            <a:lvl2pPr marL="0" indent="-180000">
              <a:lnSpc>
                <a:spcPct val="130000"/>
              </a:lnSpc>
              <a:spcBef>
                <a:spcPts val="0"/>
              </a:spcBef>
              <a:buFont typeface="Arial"/>
              <a:buChar char="•"/>
              <a:defRPr sz="1500">
                <a:solidFill>
                  <a:srgbClr val="FFFFFF"/>
                </a:solidFill>
                <a:latin typeface="Arial"/>
                <a:cs typeface="Arial"/>
              </a:defRPr>
            </a:lvl2pPr>
            <a:lvl3pPr marL="540000" indent="-180000">
              <a:lnSpc>
                <a:spcPct val="130000"/>
              </a:lnSpc>
              <a:spcBef>
                <a:spcPts val="0"/>
              </a:spcBef>
              <a:defRPr sz="1500" b="0" i="0">
                <a:solidFill>
                  <a:srgbClr val="FFFFFF"/>
                </a:solidFill>
                <a:latin typeface="Arial"/>
                <a:cs typeface="Arial"/>
              </a:defRPr>
            </a:lvl3pPr>
            <a:lvl4pPr marL="900000" indent="-180000">
              <a:lnSpc>
                <a:spcPct val="130000"/>
              </a:lnSpc>
              <a:spcBef>
                <a:spcPts val="0"/>
              </a:spcBef>
              <a:buFont typeface="Arial"/>
              <a:buChar char="•"/>
              <a:defRPr sz="1500" b="0" i="0">
                <a:solidFill>
                  <a:srgbClr val="FFFFFF"/>
                </a:solidFill>
                <a:latin typeface="Arial"/>
                <a:cs typeface="Arial"/>
              </a:defRPr>
            </a:lvl4pPr>
            <a:lvl5pPr marL="1260000" indent="-180000">
              <a:lnSpc>
                <a:spcPct val="130000"/>
              </a:lnSpc>
              <a:spcBef>
                <a:spcPts val="0"/>
              </a:spcBef>
              <a:buFont typeface="Arial"/>
              <a:buChar char="•"/>
              <a:defRPr sz="1500" b="0" i="0">
                <a:solidFill>
                  <a:srgbClr val="FFFFFF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F301CE3-3085-B645-9614-A980B513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954" y="411510"/>
            <a:ext cx="7949470" cy="648071"/>
          </a:xfrm>
          <a:prstGeom prst="rect">
            <a:avLst/>
          </a:prstGeom>
        </p:spPr>
        <p:txBody>
          <a:bodyPr lIns="0" tIns="0" rIns="0" bIns="0"/>
          <a:lstStyle>
            <a:lvl1pPr algn="l">
              <a:lnSpc>
                <a:spcPts val="2100"/>
              </a:lnSpc>
              <a:defRPr sz="2100" b="1">
                <a:solidFill>
                  <a:schemeClr val="tx1">
                    <a:lumMod val="10000"/>
                    <a:lumOff val="9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39285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BC_2016_Signature_Wide_282.png">
            <a:extLst>
              <a:ext uri="{FF2B5EF4-FFF2-40B4-BE49-F238E27FC236}">
                <a16:creationId xmlns:a16="http://schemas.microsoft.com/office/drawing/2014/main" id="{33DD662E-8631-024E-8FE3-BD3FF7284D6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738" y="1439863"/>
            <a:ext cx="4770437" cy="627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58767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4988" r:id="rId1"/>
    <p:sldLayoutId id="2147484989" r:id="rId2"/>
    <p:sldLayoutId id="2147484990" r:id="rId3"/>
    <p:sldLayoutId id="2147484991" r:id="rId4"/>
    <p:sldLayoutId id="2147484992" r:id="rId5"/>
    <p:sldLayoutId id="2147484993" r:id="rId6"/>
    <p:sldLayoutId id="2147484994" r:id="rId7"/>
    <p:sldLayoutId id="2147484995" r:id="rId8"/>
    <p:sldLayoutId id="2147484996" r:id="rId9"/>
    <p:sldLayoutId id="2147484997" r:id="rId10"/>
    <p:sldLayoutId id="2147484998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MS PGothic" panose="020B0600070205080204" pitchFamily="34" charset="-128"/>
          <a:cs typeface="ＭＳ Ｐゴシック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MS PGothic" panose="020B0600070205080204" pitchFamily="34" charset="-128"/>
          <a:cs typeface="ＭＳ Ｐゴシック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MS PGothic" panose="020B0600070205080204" pitchFamily="34" charset="-128"/>
          <a:cs typeface="ＭＳ Ｐゴシック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MS PGothic" panose="020B0600070205080204" pitchFamily="34" charset="-128"/>
          <a:cs typeface="ＭＳ Ｐゴシック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lisa.shearer@ubc.ca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ise.ubc.ca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0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Lisa.Shearer@ubc.ca" TargetMode="External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g"/><Relationship Id="rId5" Type="http://schemas.openxmlformats.org/officeDocument/2006/relationships/image" Target="../media/image6.jpg"/><Relationship Id="rId4" Type="http://schemas.openxmlformats.org/officeDocument/2006/relationships/hyperlink" Target="mailto:Rachel.Howard@ubc.ca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ethics.research.ubc.ca/behavioural-research-ethics" TargetMode="External"/><Relationship Id="rId2" Type="http://schemas.openxmlformats.org/officeDocument/2006/relationships/hyperlink" Target="https://ors.ok.ubc.ca/ethics-compliance/research-ethics/" TargetMode="Externa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s://ethics.gc.ca/eng/documents/tcps2-2022-en.pdf" TargetMode="Externa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ethics.gc.ca/eng/documents/tcps2-2022-en.pdf" TargetMode="Externa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ext Placeholder 3">
            <a:extLst>
              <a:ext uri="{FF2B5EF4-FFF2-40B4-BE49-F238E27FC236}">
                <a16:creationId xmlns:a16="http://schemas.microsoft.com/office/drawing/2014/main" id="{E6F1E4A7-90B5-41A0-95BE-4A4623EAF64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 bwMode="auto">
          <a:xfrm>
            <a:off x="365126" y="1331914"/>
            <a:ext cx="5430838" cy="1671637"/>
          </a:xfrm>
          <a:extLst>
            <a:ext uri="{909E8E84-426E-40dd-AFC4-6F175D3DCCD1}"/>
            <a:ext uri="{91240B29-F687-4f45-9708-019B960494DF}"/>
          </a:extLst>
        </p:spPr>
        <p:txBody>
          <a:bodyPr/>
          <a:lstStyle/>
          <a:p>
            <a:pPr>
              <a:buFont typeface="Arial" charset="0"/>
              <a:buNone/>
              <a:defRPr/>
            </a:pPr>
            <a:r>
              <a:rPr lang="en-US" spc="100" dirty="0">
                <a:ea typeface="ＭＳ Ｐゴシック" charset="-128"/>
              </a:rPr>
              <a:t>Research Ethics and </a:t>
            </a:r>
            <a:r>
              <a:rPr lang="en-US" spc="100" dirty="0" err="1">
                <a:ea typeface="ＭＳ Ｐゴシック" charset="-128"/>
              </a:rPr>
              <a:t>RIS</a:t>
            </a:r>
            <a:r>
              <a:rPr lang="en-US" cap="none" spc="100" dirty="0" err="1">
                <a:ea typeface="ＭＳ Ｐゴシック" charset="-128"/>
              </a:rPr>
              <a:t>e</a:t>
            </a:r>
            <a:endParaRPr lang="en-US" spc="100" dirty="0">
              <a:ea typeface="ＭＳ Ｐゴシック" charset="-128"/>
            </a:endParaRPr>
          </a:p>
        </p:txBody>
      </p:sp>
      <p:sp>
        <p:nvSpPr>
          <p:cNvPr id="16386" name="Text Placeholder 2">
            <a:extLst>
              <a:ext uri="{FF2B5EF4-FFF2-40B4-BE49-F238E27FC236}">
                <a16:creationId xmlns:a16="http://schemas.microsoft.com/office/drawing/2014/main" id="{44008AF0-E53C-49AC-ACAD-F6B05B0F5AD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 bwMode="auto">
          <a:xfrm>
            <a:off x="365125" y="2500631"/>
            <a:ext cx="5430838" cy="322263"/>
          </a:xfrm>
          <a:extLst>
            <a:ext uri="{909E8E84-426E-40dd-AFC4-6F175D3DCCD1}"/>
            <a:ext uri="{91240B29-F687-4f45-9708-019B960494DF}"/>
          </a:extLst>
        </p:spPr>
        <p:txBody>
          <a:bodyPr>
            <a:normAutofit fontScale="70000" lnSpcReduction="20000"/>
          </a:bodyPr>
          <a:lstStyle/>
          <a:p>
            <a:pPr>
              <a:buFont typeface="Arial" charset="0"/>
              <a:buNone/>
              <a:defRPr/>
            </a:pPr>
            <a:r>
              <a:rPr lang="en-US" dirty="0">
                <a:ea typeface="ＭＳ Ｐゴシック" charset="-128"/>
              </a:rPr>
              <a:t>Okanagan Campus </a:t>
            </a:r>
            <a:br>
              <a:rPr lang="en-US" dirty="0">
                <a:ea typeface="ＭＳ Ｐゴシック" charset="-128"/>
              </a:rPr>
            </a:br>
            <a:r>
              <a:rPr lang="en-US" dirty="0" err="1">
                <a:ea typeface="ＭＳ Ｐゴシック" charset="-128"/>
              </a:rPr>
              <a:t>Behavioural</a:t>
            </a:r>
            <a:r>
              <a:rPr lang="en-US" dirty="0">
                <a:ea typeface="ＭＳ Ｐゴシック" charset="-128"/>
              </a:rPr>
              <a:t> Research Ethics Board (BREB)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4E9BA84-D416-44AF-AEBB-A8664A44363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5125" y="3102429"/>
            <a:ext cx="5430838" cy="661309"/>
          </a:xfrm>
        </p:spPr>
        <p:txBody>
          <a:bodyPr>
            <a:normAutofit fontScale="92500" lnSpcReduction="10000"/>
          </a:bodyPr>
          <a:lstStyle/>
          <a:p>
            <a:pPr>
              <a:buFont typeface="Arial" charset="0"/>
              <a:buNone/>
              <a:defRPr/>
            </a:pPr>
            <a:r>
              <a:rPr lang="en-US" sz="1200" dirty="0">
                <a:ea typeface="ＭＳ Ｐゴシック" charset="-128"/>
              </a:rPr>
              <a:t>Lisa Shearer</a:t>
            </a:r>
            <a:br>
              <a:rPr lang="en-US" dirty="0">
                <a:ea typeface="ＭＳ Ｐゴシック" charset="-128"/>
              </a:rPr>
            </a:br>
            <a:r>
              <a:rPr lang="en-US" cap="none" dirty="0">
                <a:ea typeface="ＭＳ Ｐゴシック" charset="-128"/>
              </a:rPr>
              <a:t>Manager, Administration &amp; Compliance </a:t>
            </a:r>
            <a:br>
              <a:rPr lang="en-US" cap="none" dirty="0">
                <a:ea typeface="ＭＳ Ｐゴシック" charset="-128"/>
              </a:rPr>
            </a:br>
            <a:r>
              <a:rPr lang="en-US" cap="none" dirty="0">
                <a:ea typeface="ＭＳ Ｐゴシック" charset="-128"/>
              </a:rPr>
              <a:t>Office of Research Services</a:t>
            </a:r>
            <a:br>
              <a:rPr lang="en-US" dirty="0">
                <a:ea typeface="ＭＳ Ｐゴシック" charset="-128"/>
              </a:rPr>
            </a:br>
            <a:br>
              <a:rPr lang="en-US" dirty="0">
                <a:ea typeface="ＭＳ Ｐゴシック" charset="-128"/>
              </a:rPr>
            </a:br>
            <a:r>
              <a:rPr lang="en-US" cap="none" dirty="0">
                <a:ea typeface="ＭＳ Ｐゴシック" charset="-128"/>
                <a:hlinkClick r:id="rId3"/>
              </a:rPr>
              <a:t>lisa.shearer@ubc.ca</a:t>
            </a:r>
            <a:r>
              <a:rPr lang="en-US" dirty="0">
                <a:ea typeface="ＭＳ Ｐゴシック" charset="-128"/>
              </a:rPr>
              <a:t>; 250-807-8289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64BE448-10C9-0C44-9903-8D1ADB25DB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77C8"/>
                </a:solidFill>
                <a:ea typeface="ＭＳ Ｐゴシック" charset="-128"/>
              </a:rPr>
              <a:t>Ethics Review Categories</a:t>
            </a:r>
            <a:br>
              <a:rPr lang="en-US" dirty="0">
                <a:solidFill>
                  <a:srgbClr val="0077C8"/>
                </a:solidFill>
                <a:ea typeface="ＭＳ Ｐゴシック" charset="-128"/>
              </a:rPr>
            </a:br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D3F1B76-90E8-4045-96D8-9633496E295D}"/>
              </a:ext>
            </a:extLst>
          </p:cNvPr>
          <p:cNvSpPr txBox="1"/>
          <p:nvPr/>
        </p:nvSpPr>
        <p:spPr>
          <a:xfrm>
            <a:off x="323528" y="1851670"/>
            <a:ext cx="6840760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charset="0"/>
              <a:buNone/>
              <a:defRPr/>
            </a:pPr>
            <a:r>
              <a:rPr lang="en-CA" altLang="en-US" sz="1500" b="1" dirty="0">
                <a:latin typeface="+mj-lt"/>
              </a:rPr>
              <a:t>Minimal risk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en-CA" altLang="en-US" sz="1500" dirty="0">
                <a:latin typeface="+mj-lt"/>
              </a:rPr>
              <a:t>No greater risks than everyday life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en-CA" altLang="en-US" sz="1500" dirty="0">
                <a:latin typeface="+mj-lt"/>
              </a:rPr>
              <a:t>No deadlines; reviewed by designated Board members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endParaRPr lang="en-CA" altLang="en-US" sz="1500" dirty="0">
              <a:latin typeface="+mj-lt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charset="0"/>
              <a:buNone/>
              <a:defRPr/>
            </a:pPr>
            <a:r>
              <a:rPr lang="en-CA" altLang="en-US" sz="1500" b="1" dirty="0">
                <a:latin typeface="+mj-lt"/>
              </a:rPr>
              <a:t>Full Board review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en-CA" altLang="en-US" sz="1500" dirty="0">
                <a:latin typeface="+mj-lt"/>
              </a:rPr>
              <a:t>Higher risk/vulnerability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en-CA" altLang="en-US" sz="1500" dirty="0">
                <a:latin typeface="+mj-lt"/>
              </a:rPr>
              <a:t>Meets once a month; deadlines for submission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endParaRPr lang="en-CA" altLang="en-US" sz="1500" dirty="0">
              <a:latin typeface="+mj-lt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CA" altLang="en-US" sz="1500" b="1" dirty="0">
                <a:latin typeface="+mj-lt"/>
              </a:rPr>
              <a:t>Matrix to use to classify: 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en-CA" altLang="en-US" sz="1500" dirty="0">
                <a:latin typeface="+mj-lt"/>
              </a:rPr>
              <a:t>Vulnerability and risk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32238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Placeholder 6">
            <a:extLst>
              <a:ext uri="{FF2B5EF4-FFF2-40B4-BE49-F238E27FC236}">
                <a16:creationId xmlns:a16="http://schemas.microsoft.com/office/drawing/2014/main" id="{44E1083B-EB0B-6E44-8131-7ED8D8E69DC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38954" y="1131888"/>
            <a:ext cx="7373406" cy="3697288"/>
          </a:xfrm>
        </p:spPr>
        <p:txBody>
          <a:bodyPr/>
          <a:lstStyle/>
          <a:p>
            <a:pPr marL="285750" indent="-285750" algn="just">
              <a:buFont typeface="Arial" pitchFamily="34" charset="0"/>
              <a:buChar char="•"/>
              <a:defRPr/>
            </a:pPr>
            <a:r>
              <a:rPr lang="en-CA" altLang="en-US" dirty="0">
                <a:latin typeface="+mj-lt"/>
                <a:ea typeface="ＭＳ Ｐゴシック" panose="020B0600070205080204" pitchFamily="34" charset="-128"/>
              </a:rPr>
              <a:t>Mental/emotional/cognitive capacity; age; wellness/health; institutionalization; socio-economic status; dependency; power relationships</a:t>
            </a:r>
          </a:p>
          <a:p>
            <a:pPr marL="285750" indent="-285750" algn="just">
              <a:buFont typeface="Arial" pitchFamily="34" charset="0"/>
              <a:buChar char="•"/>
              <a:defRPr/>
            </a:pPr>
            <a:endParaRPr lang="en-CA" altLang="en-US" dirty="0">
              <a:latin typeface="+mj-lt"/>
              <a:ea typeface="ＭＳ Ｐゴシック" panose="020B0600070205080204" pitchFamily="34" charset="-128"/>
            </a:endParaRPr>
          </a:p>
          <a:p>
            <a:pPr marL="285750" indent="-285750" algn="just">
              <a:buFont typeface="Arial" pitchFamily="34" charset="0"/>
              <a:buChar char="•"/>
              <a:defRPr/>
            </a:pPr>
            <a:r>
              <a:rPr lang="en-CA" altLang="en-US" b="1" dirty="0">
                <a:solidFill>
                  <a:srgbClr val="0070C0"/>
                </a:solidFill>
                <a:latin typeface="+mj-lt"/>
                <a:ea typeface="ＭＳ Ｐゴシック" panose="020B0600070205080204" pitchFamily="34" charset="-128"/>
              </a:rPr>
              <a:t>Decreased ability to safeguard their own interests and provide fully informed consent</a:t>
            </a:r>
          </a:p>
          <a:p>
            <a:pPr marL="285750" indent="-285750" algn="just">
              <a:buFont typeface="Arial" pitchFamily="34" charset="0"/>
              <a:buChar char="•"/>
              <a:defRPr/>
            </a:pPr>
            <a:endParaRPr lang="en-CA" altLang="en-US" b="1" dirty="0">
              <a:latin typeface="+mj-lt"/>
              <a:ea typeface="ＭＳ Ｐゴシック" panose="020B0600070205080204" pitchFamily="34" charset="-128"/>
            </a:endParaRPr>
          </a:p>
          <a:p>
            <a:pPr marL="285750" indent="-285750" algn="just">
              <a:buFont typeface="Arial" pitchFamily="34" charset="0"/>
              <a:buChar char="•"/>
              <a:defRPr/>
            </a:pPr>
            <a:r>
              <a:rPr lang="en-CA" dirty="0">
                <a:latin typeface="+mj-lt"/>
              </a:rPr>
              <a:t>Participant vulnerability may vary depending on their circumstances and the type of research</a:t>
            </a:r>
          </a:p>
          <a:p>
            <a:endParaRPr lang="en-CA" alt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2ADB46B-81BA-0D40-B2D2-49BDA729A1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2800" dirty="0">
                <a:solidFill>
                  <a:srgbClr val="0077C8"/>
                </a:solidFill>
                <a:ea typeface="ＭＳ Ｐゴシック" charset="-128"/>
              </a:rPr>
              <a:t>Participant Vulnerability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312803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Placeholder 6">
            <a:extLst>
              <a:ext uri="{FF2B5EF4-FFF2-40B4-BE49-F238E27FC236}">
                <a16:creationId xmlns:a16="http://schemas.microsoft.com/office/drawing/2014/main" id="{44E1083B-EB0B-6E44-8131-7ED8D8E69DC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CA" altLang="en-US" dirty="0"/>
              <a:t>Include: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altLang="en-US" dirty="0"/>
              <a:t>Physical risks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altLang="en-US" dirty="0"/>
              <a:t>Psychological or emotional risks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altLang="en-US" dirty="0"/>
              <a:t>Social risks</a:t>
            </a:r>
          </a:p>
          <a:p>
            <a:endParaRPr lang="en-CA" altLang="en-US" dirty="0"/>
          </a:p>
          <a:p>
            <a:r>
              <a:rPr lang="en-CA" altLang="en-US" b="1" dirty="0">
                <a:solidFill>
                  <a:srgbClr val="0070C0"/>
                </a:solidFill>
              </a:rPr>
              <a:t>Consider the type and the magnitude/seriousness</a:t>
            </a:r>
          </a:p>
          <a:p>
            <a:endParaRPr lang="en-CA" alt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2ADB46B-81BA-0D40-B2D2-49BDA729A1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2800" dirty="0">
                <a:solidFill>
                  <a:srgbClr val="0077C8"/>
                </a:solidFill>
                <a:ea typeface="ＭＳ Ｐゴシック" charset="-128"/>
              </a:rPr>
              <a:t>Research Risks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022403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Placeholder 6">
            <a:extLst>
              <a:ext uri="{FF2B5EF4-FFF2-40B4-BE49-F238E27FC236}">
                <a16:creationId xmlns:a16="http://schemas.microsoft.com/office/drawing/2014/main" id="{A1351207-8587-4249-BA11-68C3DC92504A}"/>
              </a:ext>
            </a:extLst>
          </p:cNvPr>
          <p:cNvSpPr>
            <a:spLocks noGrp="1" noChangeArrowheads="1"/>
          </p:cNvSpPr>
          <p:nvPr>
            <p:ph type="body" sz="quarter" idx="13"/>
          </p:nvPr>
        </p:nvSpPr>
        <p:spPr/>
        <p:txBody>
          <a:bodyPr/>
          <a:lstStyle/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en-US" dirty="0">
                <a:latin typeface="+mj-lt"/>
              </a:rPr>
              <a:t>Just because there is a risk associated with a project/method doesn’t mean that it shouldn’t be conducted;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endParaRPr lang="en-US" dirty="0">
              <a:latin typeface="+mj-lt"/>
            </a:endParaRP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en-US" dirty="0">
                <a:latin typeface="+mj-lt"/>
              </a:rPr>
              <a:t>The goal is to </a:t>
            </a:r>
            <a:r>
              <a:rPr lang="en-US" b="1" dirty="0">
                <a:solidFill>
                  <a:schemeClr val="accent1">
                    <a:lumMod val="10000"/>
                    <a:lumOff val="90000"/>
                  </a:schemeClr>
                </a:solidFill>
                <a:latin typeface="+mj-lt"/>
              </a:rPr>
              <a:t>MINIMIZE</a:t>
            </a:r>
            <a:r>
              <a:rPr lang="en-US" b="1" dirty="0">
                <a:latin typeface="+mj-lt"/>
              </a:rPr>
              <a:t> </a:t>
            </a:r>
            <a:r>
              <a:rPr lang="en-US" dirty="0">
                <a:latin typeface="+mj-lt"/>
              </a:rPr>
              <a:t>the risks while </a:t>
            </a:r>
            <a:r>
              <a:rPr lang="en-US" b="1" dirty="0">
                <a:solidFill>
                  <a:schemeClr val="accent1">
                    <a:lumMod val="10000"/>
                    <a:lumOff val="90000"/>
                  </a:schemeClr>
                </a:solidFill>
                <a:latin typeface="+mj-lt"/>
              </a:rPr>
              <a:t>MAXIMIZING</a:t>
            </a:r>
            <a:r>
              <a:rPr lang="en-US" dirty="0">
                <a:latin typeface="+mj-lt"/>
              </a:rPr>
              <a:t> the benefits;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endParaRPr lang="en-US" dirty="0">
              <a:latin typeface="+mj-lt"/>
            </a:endParaRP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en-US" dirty="0">
                <a:latin typeface="+mj-lt"/>
              </a:rPr>
              <a:t>The BREB is looking for:</a:t>
            </a:r>
          </a:p>
          <a:p>
            <a:pPr marL="1028700" lvl="1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latin typeface="+mj-lt"/>
              </a:rPr>
              <a:t>Acknowledgment of the issue(s)</a:t>
            </a:r>
          </a:p>
          <a:p>
            <a:pPr marL="1028700" lvl="1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latin typeface="+mj-lt"/>
              </a:rPr>
              <a:t>Description of how the issue is to be addressed/managed</a:t>
            </a:r>
          </a:p>
          <a:p>
            <a:pPr marL="1028700" lvl="1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latin typeface="+mj-lt"/>
              </a:rPr>
              <a:t>Rational for proposed methods of managing the issue</a:t>
            </a:r>
          </a:p>
          <a:p>
            <a:endParaRPr lang="en-CA" alt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C3CB02EF-CA4D-B540-9853-A672379BFF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sz="2800" dirty="0">
                <a:ea typeface="ＭＳ Ｐゴシック" charset="-128"/>
              </a:rPr>
              <a:t>Addressing Ethical Issues</a:t>
            </a:r>
          </a:p>
        </p:txBody>
      </p:sp>
    </p:spTree>
    <p:extLst>
      <p:ext uri="{BB962C8B-B14F-4D97-AF65-F5344CB8AC3E}">
        <p14:creationId xmlns:p14="http://schemas.microsoft.com/office/powerpoint/2010/main" val="15562941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Placeholder 6">
            <a:extLst>
              <a:ext uri="{FF2B5EF4-FFF2-40B4-BE49-F238E27FC236}">
                <a16:creationId xmlns:a16="http://schemas.microsoft.com/office/drawing/2014/main" id="{44E1083B-EB0B-6E44-8131-7ED8D8E69DC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38954" y="1131888"/>
            <a:ext cx="7445414" cy="3697288"/>
          </a:xfrm>
        </p:spPr>
        <p:txBody>
          <a:bodyPr/>
          <a:lstStyle/>
          <a:p>
            <a:pPr eaLnBrk="1" hangingPunct="1">
              <a:lnSpc>
                <a:spcPct val="100000"/>
              </a:lnSpc>
              <a:spcBef>
                <a:spcPts val="100"/>
              </a:spcBef>
            </a:pPr>
            <a:r>
              <a:rPr lang="en-US" altLang="en-US" dirty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Can take various forms – introductory email/letter, posters,  third party recruitment or snowballing, in person…</a:t>
            </a:r>
          </a:p>
          <a:p>
            <a:pPr eaLnBrk="1" hangingPunct="1">
              <a:lnSpc>
                <a:spcPct val="100000"/>
              </a:lnSpc>
              <a:spcBef>
                <a:spcPts val="100"/>
              </a:spcBef>
            </a:pPr>
            <a:endParaRPr lang="en-US" altLang="en-US" b="1" dirty="0">
              <a:solidFill>
                <a:srgbClr val="0070C0"/>
              </a:solidFill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ts val="100"/>
              </a:spcBef>
            </a:pPr>
            <a:r>
              <a:rPr lang="en-US" altLang="en-US" b="1" dirty="0">
                <a:solidFill>
                  <a:srgbClr val="0070C0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Should include:</a:t>
            </a:r>
            <a:endParaRPr lang="en-US" altLang="en-US" dirty="0">
              <a:solidFill>
                <a:srgbClr val="0070C0"/>
              </a:solidFill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 eaLnBrk="1" hangingPunct="1">
              <a:lnSpc>
                <a:spcPct val="100000"/>
              </a:lnSpc>
              <a:spcBef>
                <a:spcPts val="850"/>
              </a:spcBef>
              <a:buFont typeface="Arial" panose="020B0604020202020204" pitchFamily="34" charset="0"/>
              <a:buChar char="•"/>
            </a:pPr>
            <a:r>
              <a:rPr lang="en-US" altLang="en-US" dirty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PI, Co-I and contact</a:t>
            </a:r>
          </a:p>
          <a:p>
            <a:pPr marL="285750" indent="-285750" eaLnBrk="1" hangingPunct="1">
              <a:lnSpc>
                <a:spcPct val="100000"/>
              </a:lnSpc>
              <a:spcBef>
                <a:spcPts val="838"/>
              </a:spcBef>
              <a:buFont typeface="Arial" panose="020B0604020202020204" pitchFamily="34" charset="0"/>
              <a:buChar char="•"/>
            </a:pPr>
            <a:r>
              <a:rPr lang="en-US" altLang="en-US" dirty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Title of study</a:t>
            </a:r>
          </a:p>
          <a:p>
            <a:pPr marL="285750" indent="-285750" eaLnBrk="1" hangingPunct="1">
              <a:lnSpc>
                <a:spcPct val="100000"/>
              </a:lnSpc>
              <a:spcBef>
                <a:spcPts val="838"/>
              </a:spcBef>
              <a:buFont typeface="Arial" panose="020B0604020202020204" pitchFamily="34" charset="0"/>
              <a:buChar char="•"/>
            </a:pPr>
            <a:r>
              <a:rPr lang="en-US" altLang="en-US" dirty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Brief description of study</a:t>
            </a:r>
          </a:p>
          <a:p>
            <a:pPr marL="285750" indent="-285750" eaLnBrk="1" hangingPunct="1">
              <a:lnSpc>
                <a:spcPct val="100000"/>
              </a:lnSpc>
              <a:spcBef>
                <a:spcPts val="838"/>
              </a:spcBef>
              <a:buFont typeface="Arial" panose="020B0604020202020204" pitchFamily="34" charset="0"/>
              <a:buChar char="•"/>
            </a:pPr>
            <a:r>
              <a:rPr lang="en-US" altLang="en-US" dirty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UBC logo</a:t>
            </a:r>
          </a:p>
          <a:p>
            <a:pPr eaLnBrk="1" hangingPunct="1">
              <a:lnSpc>
                <a:spcPct val="100000"/>
              </a:lnSpc>
              <a:spcBef>
                <a:spcPts val="25"/>
              </a:spcBef>
            </a:pPr>
            <a:endParaRPr lang="en-US" altLang="en-US" dirty="0"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lnSpc>
                <a:spcPct val="100000"/>
              </a:lnSpc>
            </a:pPr>
            <a:r>
              <a:rPr lang="en-US" altLang="en-US" dirty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Should not be coercive in nature; initial contact cannot be by phone; provides sufficient information to determine interest</a:t>
            </a:r>
          </a:p>
          <a:p>
            <a:endParaRPr lang="en-CA" alt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2ADB46B-81BA-0D40-B2D2-49BDA729A1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2800" dirty="0">
                <a:solidFill>
                  <a:srgbClr val="0077C8"/>
                </a:solidFill>
                <a:ea typeface="ＭＳ Ｐゴシック" charset="-128"/>
              </a:rPr>
              <a:t>Recruitment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981106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Placeholder 6">
            <a:extLst>
              <a:ext uri="{FF2B5EF4-FFF2-40B4-BE49-F238E27FC236}">
                <a16:creationId xmlns:a16="http://schemas.microsoft.com/office/drawing/2014/main" id="{44E1083B-EB0B-6E44-8131-7ED8D8E69DC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38954" y="1131888"/>
            <a:ext cx="7445414" cy="3697288"/>
          </a:xfrm>
        </p:spPr>
        <p:txBody>
          <a:bodyPr/>
          <a:lstStyle/>
          <a:p>
            <a:pPr eaLnBrk="1" hangingPunct="1">
              <a:spcBef>
                <a:spcPts val="100"/>
              </a:spcBef>
            </a:pPr>
            <a:r>
              <a:rPr lang="en-US" altLang="en-US" sz="2000" b="1" dirty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Requirement of TCPS2</a:t>
            </a:r>
            <a:endParaRPr lang="en-US" altLang="en-US" sz="2000" dirty="0"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/>
            <a:endParaRPr lang="en-US" altLang="en-US" sz="2000" dirty="0"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 eaLnBrk="1" hangingPunct="1">
              <a:lnSpc>
                <a:spcPct val="139000"/>
              </a:lnSpc>
            </a:pPr>
            <a:r>
              <a:rPr lang="en-US" altLang="en-US" sz="2000" dirty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“Evidence of consent shall be contained either in a signed  consent form or in documentation by the researcher of  another </a:t>
            </a:r>
            <a:r>
              <a:rPr lang="en-US" altLang="en-US" sz="2000" i="1" dirty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appropriate </a:t>
            </a:r>
            <a:r>
              <a:rPr lang="en-US" altLang="en-US" sz="2000" dirty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means of consent”.</a:t>
            </a:r>
          </a:p>
          <a:p>
            <a:endParaRPr lang="en-CA" alt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2ADB46B-81BA-0D40-B2D2-49BDA729A1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2800" dirty="0">
                <a:solidFill>
                  <a:srgbClr val="0077C8"/>
                </a:solidFill>
                <a:ea typeface="ＭＳ Ｐゴシック" charset="-128"/>
              </a:rPr>
              <a:t>Consent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199141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Placeholder 6">
            <a:extLst>
              <a:ext uri="{FF2B5EF4-FFF2-40B4-BE49-F238E27FC236}">
                <a16:creationId xmlns:a16="http://schemas.microsoft.com/office/drawing/2014/main" id="{44E1083B-EB0B-6E44-8131-7ED8D8E69DC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38954" y="1131888"/>
            <a:ext cx="7445414" cy="3697288"/>
          </a:xfrm>
        </p:spPr>
        <p:txBody>
          <a:bodyPr/>
          <a:lstStyle/>
          <a:p>
            <a:r>
              <a:rPr lang="en-CA" altLang="en-US" sz="2100" b="1" dirty="0">
                <a:solidFill>
                  <a:srgbClr val="0070C0"/>
                </a:solidFill>
              </a:rPr>
              <a:t>Ethical Aspects: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CA" b="1" dirty="0"/>
              <a:t>Voluntarily</a:t>
            </a:r>
            <a:r>
              <a:rPr lang="en-CA" dirty="0"/>
              <a:t> confirms his or her willingness to participate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CA" b="1" dirty="0"/>
              <a:t>Informs</a:t>
            </a:r>
            <a:r>
              <a:rPr lang="en-CA" dirty="0"/>
              <a:t> participants of all aspects of the study that are relevant to their decision to participate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CA" dirty="0"/>
              <a:t>Consent shall be maintained throughout the research project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CA" dirty="0"/>
              <a:t>Ability to withdraw at any time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CA" dirty="0">
                <a:solidFill>
                  <a:srgbClr val="FF0000"/>
                </a:solidFill>
              </a:rPr>
              <a:t>Appropriate language level </a:t>
            </a:r>
            <a:r>
              <a:rPr lang="en-CA" dirty="0"/>
              <a:t>- participants must be able to </a:t>
            </a:r>
            <a:r>
              <a:rPr lang="en-CA" b="1" dirty="0"/>
              <a:t>understand</a:t>
            </a:r>
            <a:r>
              <a:rPr lang="en-CA" dirty="0"/>
              <a:t> the document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endParaRPr lang="en-CA" dirty="0"/>
          </a:p>
          <a:p>
            <a:pPr algn="ctr">
              <a:defRPr/>
            </a:pPr>
            <a:r>
              <a:rPr lang="en-CA" b="1" dirty="0">
                <a:solidFill>
                  <a:srgbClr val="0070C0"/>
                </a:solidFill>
              </a:rPr>
              <a:t>TEMPLATE AND CHECKLIST AVAILABLE</a:t>
            </a:r>
          </a:p>
          <a:p>
            <a:endParaRPr lang="en-CA" alt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2ADB46B-81BA-0D40-B2D2-49BDA729A1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2800" dirty="0">
                <a:solidFill>
                  <a:srgbClr val="0077C8"/>
                </a:solidFill>
                <a:ea typeface="ＭＳ Ｐゴシック" charset="-128"/>
              </a:rPr>
              <a:t>Consent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835295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Placeholder 6">
            <a:extLst>
              <a:ext uri="{FF2B5EF4-FFF2-40B4-BE49-F238E27FC236}">
                <a16:creationId xmlns:a16="http://schemas.microsoft.com/office/drawing/2014/main" id="{A1351207-8587-4249-BA11-68C3DC92504A}"/>
              </a:ext>
            </a:extLst>
          </p:cNvPr>
          <p:cNvSpPr>
            <a:spLocks noGrp="1" noChangeArrowheads="1"/>
          </p:cNvSpPr>
          <p:nvPr>
            <p:ph type="body" sz="quarter" idx="13"/>
          </p:nvPr>
        </p:nvSpPr>
        <p:spPr>
          <a:xfrm>
            <a:off x="438954" y="1131888"/>
            <a:ext cx="7445414" cy="3697288"/>
          </a:xfrm>
        </p:spPr>
        <p:txBody>
          <a:bodyPr/>
          <a:lstStyle/>
          <a:p>
            <a:pPr algn="ctr"/>
            <a:r>
              <a:rPr lang="en-US" altLang="en-US" b="1" dirty="0">
                <a:latin typeface="+mj-lt"/>
                <a:ea typeface="ＭＳ Ｐゴシック" panose="020B0600070205080204" pitchFamily="34" charset="-128"/>
              </a:rPr>
              <a:t>Researchers have an ethical duty of confidentiality – obligation to safeguard information entrusted to them by protecting data from unauthorized access, use, disclosure, modification, loss or theft</a:t>
            </a:r>
          </a:p>
          <a:p>
            <a:endParaRPr lang="en-US" altLang="en-US" dirty="0">
              <a:latin typeface="+mj-lt"/>
              <a:ea typeface="ＭＳ Ｐゴシック" panose="020B0600070205080204" pitchFamily="34" charset="-128"/>
            </a:endParaRP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CA" altLang="en-US" dirty="0">
                <a:latin typeface="+mj-lt"/>
                <a:ea typeface="ＭＳ Ｐゴシック" panose="020B0600070205080204" pitchFamily="34" charset="-128"/>
              </a:rPr>
              <a:t>How will confidentiality and participant privacy be maintained during and after the study?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CA" altLang="en-US" dirty="0">
                <a:latin typeface="+mj-lt"/>
                <a:ea typeface="ＭＳ Ｐゴシック" panose="020B0600070205080204" pitchFamily="34" charset="-128"/>
              </a:rPr>
              <a:t>Standard measures: password protection, encryption, storage in locked filing cabinet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i="1" dirty="0">
              <a:solidFill>
                <a:srgbClr val="FF0000"/>
              </a:solidFill>
              <a:latin typeface="+mj-lt"/>
              <a:ea typeface="ＭＳ Ｐゴシック" panose="020B0600070205080204" pitchFamily="34" charset="-128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i="1" dirty="0">
              <a:solidFill>
                <a:srgbClr val="FF0000"/>
              </a:solidFill>
              <a:latin typeface="+mj-lt"/>
              <a:ea typeface="ＭＳ Ｐゴシック" panose="020B0600070205080204" pitchFamily="34" charset="-128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chemeClr val="tx1">
                    <a:lumMod val="10000"/>
                    <a:lumOff val="90000"/>
                  </a:schemeClr>
                </a:solidFill>
                <a:latin typeface="+mj-lt"/>
                <a:ea typeface="ＭＳ Ｐゴシック" panose="020B0600070205080204" pitchFamily="34" charset="-128"/>
              </a:rPr>
              <a:t>Security is necessary, but not necessarily easy. However, it is easier to protect than to explain a breach or loss of data </a:t>
            </a:r>
            <a:endParaRPr lang="en-CA" altLang="en-US" dirty="0">
              <a:solidFill>
                <a:schemeClr val="tx1">
                  <a:lumMod val="10000"/>
                  <a:lumOff val="90000"/>
                </a:schemeClr>
              </a:solidFill>
              <a:latin typeface="+mj-lt"/>
              <a:ea typeface="ＭＳ Ｐゴシック" panose="020B0600070205080204" pitchFamily="34" charset="-128"/>
            </a:endParaRPr>
          </a:p>
          <a:p>
            <a:endParaRPr lang="en-CA" altLang="en-US" dirty="0">
              <a:latin typeface="+mj-lt"/>
              <a:ea typeface="ＭＳ Ｐゴシック" panose="020B0600070205080204" pitchFamily="34" charset="-128"/>
            </a:endParaRPr>
          </a:p>
          <a:p>
            <a:endParaRPr lang="en-CA" alt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C3CB02EF-CA4D-B540-9853-A672379BFF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sz="2800" dirty="0">
                <a:ea typeface="ＭＳ Ｐゴシック" charset="-128"/>
              </a:rPr>
              <a:t>Confidentiality/Security of Data</a:t>
            </a:r>
          </a:p>
        </p:txBody>
      </p:sp>
    </p:spTree>
    <p:extLst>
      <p:ext uri="{BB962C8B-B14F-4D97-AF65-F5344CB8AC3E}">
        <p14:creationId xmlns:p14="http://schemas.microsoft.com/office/powerpoint/2010/main" val="9115396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64BE448-10C9-0C44-9903-8D1ADB25DB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77C8"/>
                </a:solidFill>
                <a:ea typeface="ＭＳ Ｐゴシック" charset="-128"/>
              </a:rPr>
              <a:t>I need ethics – where do I start?</a:t>
            </a:r>
            <a:br>
              <a:rPr lang="en-US" dirty="0">
                <a:solidFill>
                  <a:srgbClr val="0077C8"/>
                </a:solidFill>
                <a:ea typeface="ＭＳ Ｐゴシック" charset="-128"/>
              </a:rPr>
            </a:br>
            <a:endParaRPr lang="en-US" dirty="0"/>
          </a:p>
        </p:txBody>
      </p:sp>
      <p:sp>
        <p:nvSpPr>
          <p:cNvPr id="3" name="Text Placeholder 6">
            <a:extLst>
              <a:ext uri="{FF2B5EF4-FFF2-40B4-BE49-F238E27FC236}">
                <a16:creationId xmlns:a16="http://schemas.microsoft.com/office/drawing/2014/main" id="{C360D41F-5B4F-42C8-8688-DA15156EBE69}"/>
              </a:ext>
            </a:extLst>
          </p:cNvPr>
          <p:cNvSpPr>
            <a:spLocks noGrp="1"/>
          </p:cNvSpPr>
          <p:nvPr/>
        </p:nvSpPr>
        <p:spPr>
          <a:xfrm>
            <a:off x="368415" y="1876908"/>
            <a:ext cx="4498553" cy="2355347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l" defTabSz="457200" rtl="0" eaLnBrk="0" fontAlgn="base" hangingPunct="0">
              <a:lnSpc>
                <a:spcPct val="130000"/>
              </a:lnSpc>
              <a:spcBef>
                <a:spcPts val="0"/>
              </a:spcBef>
              <a:spcAft>
                <a:spcPct val="0"/>
              </a:spcAft>
              <a:buFontTx/>
              <a:buNone/>
              <a:defRPr sz="1500" kern="1200">
                <a:solidFill>
                  <a:schemeClr val="tx1"/>
                </a:solidFill>
                <a:latin typeface="Arial"/>
                <a:ea typeface="MS PGothic" panose="020B0600070205080204" pitchFamily="34" charset="-128"/>
                <a:cs typeface="Arial"/>
              </a:defRPr>
            </a:lvl1pPr>
            <a:lvl2pPr marL="0" indent="-180000" algn="l" defTabSz="457200" rtl="0" eaLnBrk="0" fontAlgn="base" hangingPunct="0">
              <a:lnSpc>
                <a:spcPct val="130000"/>
              </a:lnSpc>
              <a:spcBef>
                <a:spcPts val="0"/>
              </a:spcBef>
              <a:spcAft>
                <a:spcPct val="0"/>
              </a:spcAft>
              <a:buFont typeface="Arial"/>
              <a:buChar char="•"/>
              <a:defRPr sz="1500" kern="1200">
                <a:solidFill>
                  <a:schemeClr val="tx1"/>
                </a:solidFill>
                <a:latin typeface="Arial"/>
                <a:ea typeface="MS PGothic" panose="020B0600070205080204" pitchFamily="34" charset="-128"/>
                <a:cs typeface="Arial"/>
              </a:defRPr>
            </a:lvl2pPr>
            <a:lvl3pPr marL="540000" indent="-180000" algn="l" defTabSz="457200" rtl="0" eaLnBrk="0" fontAlgn="base" hangingPunct="0">
              <a:lnSpc>
                <a:spcPct val="130000"/>
              </a:lnSpc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500" b="0" i="0" kern="1200">
                <a:solidFill>
                  <a:schemeClr val="tx1"/>
                </a:solidFill>
                <a:latin typeface="Arial"/>
                <a:ea typeface="MS PGothic" panose="020B0600070205080204" pitchFamily="34" charset="-128"/>
                <a:cs typeface="Arial"/>
              </a:defRPr>
            </a:lvl3pPr>
            <a:lvl4pPr marL="900000" indent="-180000" algn="l" defTabSz="457200" rtl="0" eaLnBrk="0" fontAlgn="base" hangingPunct="0">
              <a:lnSpc>
                <a:spcPct val="130000"/>
              </a:lnSpc>
              <a:spcBef>
                <a:spcPts val="0"/>
              </a:spcBef>
              <a:spcAft>
                <a:spcPct val="0"/>
              </a:spcAft>
              <a:buFont typeface="Arial"/>
              <a:buChar char="•"/>
              <a:defRPr sz="1500" b="0" i="0" kern="1200">
                <a:solidFill>
                  <a:schemeClr val="tx1"/>
                </a:solidFill>
                <a:latin typeface="Arial"/>
                <a:ea typeface="MS PGothic" panose="020B0600070205080204" pitchFamily="34" charset="-128"/>
                <a:cs typeface="Arial"/>
              </a:defRPr>
            </a:lvl4pPr>
            <a:lvl5pPr marL="1260000" indent="-180000" algn="l" defTabSz="457200" rtl="0" eaLnBrk="0" fontAlgn="base" hangingPunct="0">
              <a:lnSpc>
                <a:spcPct val="130000"/>
              </a:lnSpc>
              <a:spcBef>
                <a:spcPts val="0"/>
              </a:spcBef>
              <a:spcAft>
                <a:spcPct val="0"/>
              </a:spcAft>
              <a:buFont typeface="Arial"/>
              <a:buChar char="•"/>
              <a:defRPr sz="1500" b="0" i="0" kern="1200">
                <a:solidFill>
                  <a:schemeClr val="tx1"/>
                </a:solidFill>
                <a:latin typeface="Arial"/>
                <a:ea typeface="MS PGothic" panose="020B0600070205080204" pitchFamily="34" charset="-128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57175" indent="-257175">
              <a:buFont typeface="+mj-lt"/>
              <a:buAutoNum type="arabicPeriod"/>
            </a:pPr>
            <a:r>
              <a:rPr lang="en-CA" altLang="en-US" sz="1275" dirty="0"/>
              <a:t>CWL access is required</a:t>
            </a:r>
          </a:p>
          <a:p>
            <a:pPr marL="257175" indent="-257175">
              <a:buFont typeface="+mj-lt"/>
              <a:buAutoNum type="arabicPeriod"/>
            </a:pPr>
            <a:r>
              <a:rPr lang="en-CA" altLang="en-US" sz="1275" dirty="0"/>
              <a:t>Register for </a:t>
            </a:r>
            <a:r>
              <a:rPr lang="en-CA" altLang="en-US" sz="1275" dirty="0" err="1"/>
              <a:t>RISe</a:t>
            </a:r>
            <a:r>
              <a:rPr lang="en-CA" altLang="en-US" sz="1275" dirty="0"/>
              <a:t> access: </a:t>
            </a:r>
            <a:r>
              <a:rPr lang="en-CA" altLang="en-US" sz="1275" dirty="0">
                <a:hlinkClick r:id="rId3"/>
              </a:rPr>
              <a:t>www.rise.ubc.ca</a:t>
            </a:r>
            <a:r>
              <a:rPr lang="en-CA" altLang="en-US" sz="1275" dirty="0"/>
              <a:t> </a:t>
            </a:r>
          </a:p>
          <a:p>
            <a:pPr marL="257175" indent="-257175">
              <a:buFont typeface="+mj-lt"/>
              <a:buAutoNum type="arabicPeriod"/>
            </a:pPr>
            <a:r>
              <a:rPr lang="en-CA" altLang="en-US" sz="1275" dirty="0"/>
              <a:t>Complete the TCPS2 tutorial</a:t>
            </a:r>
          </a:p>
          <a:p>
            <a:pPr marL="257175" indent="-257175">
              <a:buFont typeface="+mj-lt"/>
              <a:buAutoNum type="arabicPeriod"/>
            </a:pPr>
            <a:r>
              <a:rPr lang="en-CA" altLang="en-US" sz="1275" dirty="0"/>
              <a:t>To start an application, clink on </a:t>
            </a:r>
            <a:r>
              <a:rPr lang="en-CA" altLang="en-US" sz="1275" i="1" dirty="0"/>
              <a:t>Create: …Human Ethics</a:t>
            </a:r>
          </a:p>
          <a:p>
            <a:pPr marL="257175" indent="-257175" algn="just">
              <a:buFont typeface="+mj-lt"/>
              <a:buAutoNum type="arabicPeriod"/>
            </a:pPr>
            <a:r>
              <a:rPr lang="en-CA" altLang="en-US" sz="1275" dirty="0"/>
              <a:t>List your supervisor as the Principal Investigator (PI) in Section 1.1, and yourself as the Co-Investigator (Co-I) in Section 1.3 and as the primary contact in Section 1.2</a:t>
            </a:r>
          </a:p>
          <a:p>
            <a:endParaRPr lang="en-CA" altLang="en-US" sz="1125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36BA58A-0B75-45B7-9850-B5C56A1C2AE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27958" y="1453793"/>
            <a:ext cx="1607568" cy="255782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64BE448-10C9-0C44-9903-8D1ADB25DB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77C8"/>
                </a:solidFill>
                <a:ea typeface="ＭＳ Ｐゴシック" charset="-128"/>
              </a:rPr>
              <a:t>The Research Ethics Board Review Process</a:t>
            </a:r>
            <a:br>
              <a:rPr lang="en-US" dirty="0">
                <a:solidFill>
                  <a:srgbClr val="0077C8"/>
                </a:solidFill>
                <a:ea typeface="ＭＳ Ｐゴシック" charset="-128"/>
              </a:rPr>
            </a:br>
            <a:endParaRPr lang="en-US" dirty="0"/>
          </a:p>
        </p:txBody>
      </p:sp>
      <p:sp>
        <p:nvSpPr>
          <p:cNvPr id="3" name="Text Placeholder 6">
            <a:extLst>
              <a:ext uri="{FF2B5EF4-FFF2-40B4-BE49-F238E27FC236}">
                <a16:creationId xmlns:a16="http://schemas.microsoft.com/office/drawing/2014/main" id="{C360D41F-5B4F-42C8-8688-DA15156EBE69}"/>
              </a:ext>
            </a:extLst>
          </p:cNvPr>
          <p:cNvSpPr>
            <a:spLocks noGrp="1"/>
          </p:cNvSpPr>
          <p:nvPr/>
        </p:nvSpPr>
        <p:spPr>
          <a:xfrm>
            <a:off x="368414" y="3056385"/>
            <a:ext cx="7499850" cy="1434105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l" defTabSz="457200" rtl="0" eaLnBrk="0" fontAlgn="base" hangingPunct="0">
              <a:lnSpc>
                <a:spcPct val="130000"/>
              </a:lnSpc>
              <a:spcBef>
                <a:spcPts val="0"/>
              </a:spcBef>
              <a:spcAft>
                <a:spcPct val="0"/>
              </a:spcAft>
              <a:buFontTx/>
              <a:buNone/>
              <a:defRPr sz="1500" kern="1200">
                <a:solidFill>
                  <a:schemeClr val="tx1"/>
                </a:solidFill>
                <a:latin typeface="Arial"/>
                <a:ea typeface="MS PGothic" panose="020B0600070205080204" pitchFamily="34" charset="-128"/>
                <a:cs typeface="Arial"/>
              </a:defRPr>
            </a:lvl1pPr>
            <a:lvl2pPr marL="0" indent="-180000" algn="l" defTabSz="457200" rtl="0" eaLnBrk="0" fontAlgn="base" hangingPunct="0">
              <a:lnSpc>
                <a:spcPct val="130000"/>
              </a:lnSpc>
              <a:spcBef>
                <a:spcPts val="0"/>
              </a:spcBef>
              <a:spcAft>
                <a:spcPct val="0"/>
              </a:spcAft>
              <a:buFont typeface="Arial"/>
              <a:buChar char="•"/>
              <a:defRPr sz="1500" kern="1200">
                <a:solidFill>
                  <a:schemeClr val="tx1"/>
                </a:solidFill>
                <a:latin typeface="Arial"/>
                <a:ea typeface="MS PGothic" panose="020B0600070205080204" pitchFamily="34" charset="-128"/>
                <a:cs typeface="Arial"/>
              </a:defRPr>
            </a:lvl2pPr>
            <a:lvl3pPr marL="540000" indent="-180000" algn="l" defTabSz="457200" rtl="0" eaLnBrk="0" fontAlgn="base" hangingPunct="0">
              <a:lnSpc>
                <a:spcPct val="130000"/>
              </a:lnSpc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500" b="0" i="0" kern="1200">
                <a:solidFill>
                  <a:schemeClr val="tx1"/>
                </a:solidFill>
                <a:latin typeface="Arial"/>
                <a:ea typeface="MS PGothic" panose="020B0600070205080204" pitchFamily="34" charset="-128"/>
                <a:cs typeface="Arial"/>
              </a:defRPr>
            </a:lvl3pPr>
            <a:lvl4pPr marL="900000" indent="-180000" algn="l" defTabSz="457200" rtl="0" eaLnBrk="0" fontAlgn="base" hangingPunct="0">
              <a:lnSpc>
                <a:spcPct val="130000"/>
              </a:lnSpc>
              <a:spcBef>
                <a:spcPts val="0"/>
              </a:spcBef>
              <a:spcAft>
                <a:spcPct val="0"/>
              </a:spcAft>
              <a:buFont typeface="Arial"/>
              <a:buChar char="•"/>
              <a:defRPr sz="1500" b="0" i="0" kern="1200">
                <a:solidFill>
                  <a:schemeClr val="tx1"/>
                </a:solidFill>
                <a:latin typeface="Arial"/>
                <a:ea typeface="MS PGothic" panose="020B0600070205080204" pitchFamily="34" charset="-128"/>
                <a:cs typeface="Arial"/>
              </a:defRPr>
            </a:lvl4pPr>
            <a:lvl5pPr marL="1260000" indent="-180000" algn="l" defTabSz="457200" rtl="0" eaLnBrk="0" fontAlgn="base" hangingPunct="0">
              <a:lnSpc>
                <a:spcPct val="130000"/>
              </a:lnSpc>
              <a:spcBef>
                <a:spcPts val="0"/>
              </a:spcBef>
              <a:spcAft>
                <a:spcPct val="0"/>
              </a:spcAft>
              <a:buFont typeface="Arial"/>
              <a:buChar char="•"/>
              <a:defRPr sz="1500" b="0" i="0" kern="1200">
                <a:solidFill>
                  <a:schemeClr val="tx1"/>
                </a:solidFill>
                <a:latin typeface="Arial"/>
                <a:ea typeface="MS PGothic" panose="020B0600070205080204" pitchFamily="34" charset="-128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14313" indent="-214313" defTabSz="342900">
              <a:buFont typeface="Arial" panose="020B0604020202020204" pitchFamily="34" charset="0"/>
              <a:buChar char="•"/>
              <a:defRPr/>
            </a:pPr>
            <a:r>
              <a:rPr lang="en-CA" altLang="en-US" sz="1275" dirty="0">
                <a:solidFill>
                  <a:srgbClr val="002040"/>
                </a:solidFill>
              </a:rPr>
              <a:t>The PI (your supervisor) </a:t>
            </a:r>
            <a:r>
              <a:rPr lang="en-CA" altLang="en-US" sz="1275" b="1" dirty="0">
                <a:solidFill>
                  <a:srgbClr val="002040"/>
                </a:solidFill>
              </a:rPr>
              <a:t>MUST</a:t>
            </a:r>
            <a:r>
              <a:rPr lang="en-CA" altLang="en-US" sz="1275" dirty="0">
                <a:solidFill>
                  <a:srgbClr val="002040"/>
                </a:solidFill>
              </a:rPr>
              <a:t> review and submit the application</a:t>
            </a:r>
          </a:p>
          <a:p>
            <a:pPr marL="214313" indent="-214313" defTabSz="342900">
              <a:buFont typeface="Arial" panose="020B0604020202020204" pitchFamily="34" charset="0"/>
              <a:buChar char="•"/>
              <a:defRPr/>
            </a:pPr>
            <a:r>
              <a:rPr lang="en-CA" altLang="en-US" sz="1275" dirty="0">
                <a:solidFill>
                  <a:srgbClr val="002040"/>
                </a:solidFill>
              </a:rPr>
              <a:t>REB Review Stage: the application will be assigned to a board member for review, will be reviewed by the full board, or returned to you for extensive changes</a:t>
            </a:r>
          </a:p>
          <a:p>
            <a:pPr marL="214313" indent="-214313" defTabSz="342900">
              <a:buFont typeface="Arial" panose="020B0604020202020204" pitchFamily="34" charset="0"/>
              <a:buChar char="•"/>
              <a:defRPr/>
            </a:pPr>
            <a:r>
              <a:rPr lang="en-CA" altLang="en-US" sz="1275" dirty="0">
                <a:solidFill>
                  <a:srgbClr val="002040"/>
                </a:solidFill>
              </a:rPr>
              <a:t>Please plan ahead and </a:t>
            </a:r>
            <a:r>
              <a:rPr lang="en-CA" altLang="en-US" sz="1275" b="1" dirty="0">
                <a:solidFill>
                  <a:srgbClr val="FF0000"/>
                </a:solidFill>
              </a:rPr>
              <a:t>allow 5-7 weeks </a:t>
            </a:r>
            <a:r>
              <a:rPr lang="en-CA" altLang="en-US" sz="1275" dirty="0">
                <a:solidFill>
                  <a:srgbClr val="002040"/>
                </a:solidFill>
              </a:rPr>
              <a:t>from when the application is submitted for approval</a:t>
            </a:r>
          </a:p>
          <a:p>
            <a:pPr marL="214313" indent="-214313" defTabSz="342900">
              <a:buFont typeface="Arial" panose="020B0604020202020204" pitchFamily="34" charset="0"/>
              <a:buChar char="•"/>
              <a:defRPr/>
            </a:pPr>
            <a:r>
              <a:rPr lang="en-CA" altLang="en-US" sz="1275" dirty="0">
                <a:solidFill>
                  <a:srgbClr val="002040"/>
                </a:solidFill>
              </a:rPr>
              <a:t>Once your study is approved, </a:t>
            </a:r>
            <a:r>
              <a:rPr lang="en-CA" altLang="en-US" sz="1275" b="1" dirty="0">
                <a:solidFill>
                  <a:srgbClr val="002040"/>
                </a:solidFill>
              </a:rPr>
              <a:t>any changes </a:t>
            </a:r>
            <a:r>
              <a:rPr lang="en-CA" altLang="en-US" sz="1275" dirty="0">
                <a:solidFill>
                  <a:srgbClr val="002040"/>
                </a:solidFill>
              </a:rPr>
              <a:t>you make to the study must be reviewed and approved through an amendment </a:t>
            </a:r>
            <a:r>
              <a:rPr lang="en-CA" altLang="en-US" sz="1275" b="1" dirty="0">
                <a:solidFill>
                  <a:srgbClr val="002040"/>
                </a:solidFill>
              </a:rPr>
              <a:t>PRIOR</a:t>
            </a:r>
            <a:r>
              <a:rPr lang="en-CA" altLang="en-US" sz="1275" dirty="0">
                <a:solidFill>
                  <a:srgbClr val="002040"/>
                </a:solidFill>
              </a:rPr>
              <a:t> to implementing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6265889-E30A-49E7-B427-90592DE0BD5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8414" y="1806511"/>
            <a:ext cx="6680339" cy="914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01263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EB712E-B4B1-9B41-A76F-28B0BB1DF16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64066" y="3931562"/>
            <a:ext cx="5430203" cy="321394"/>
          </a:xfrm>
        </p:spPr>
        <p:txBody>
          <a:bodyPr/>
          <a:lstStyle/>
          <a:p>
            <a:r>
              <a:rPr lang="en-US" dirty="0"/>
              <a:t>Lisa Shearer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FFCADF-542C-974D-B0BD-339E9326A25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4066" y="4290734"/>
            <a:ext cx="5430203" cy="321394"/>
          </a:xfrm>
        </p:spPr>
        <p:txBody>
          <a:bodyPr/>
          <a:lstStyle/>
          <a:p>
            <a:r>
              <a:rPr lang="en-US" dirty="0"/>
              <a:t>Manager, Administration &amp; Compliance</a:t>
            </a:r>
            <a:br>
              <a:rPr lang="en-US" dirty="0"/>
            </a:br>
            <a:r>
              <a:rPr lang="en-US" dirty="0">
                <a:hlinkClick r:id="rId3"/>
              </a:rPr>
              <a:t>Lisa.Shearer@ubc.ca</a:t>
            </a:r>
            <a:r>
              <a:rPr lang="en-US" dirty="0"/>
              <a:t>; 250-807-8832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04869A91-59F7-7643-84C1-F6AE18ED9F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5762" y="756135"/>
            <a:ext cx="5438775" cy="1574208"/>
          </a:xfrm>
        </p:spPr>
        <p:txBody>
          <a:bodyPr/>
          <a:lstStyle/>
          <a:p>
            <a:r>
              <a:rPr lang="en-US" sz="3500" kern="0" spc="100" dirty="0">
                <a:solidFill>
                  <a:srgbClr val="0077C9"/>
                </a:solidFill>
                <a:ea typeface="ＭＳ Ｐゴシック" charset="-128"/>
                <a:cs typeface="Arial"/>
              </a:rPr>
              <a:t>Our Team</a:t>
            </a:r>
            <a:br>
              <a:rPr lang="en-US" spc="100" dirty="0">
                <a:ea typeface="ＭＳ Ｐゴシック" charset="-128"/>
              </a:rPr>
            </a:br>
            <a:endParaRPr lang="en-US" dirty="0"/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5CB3886A-32EF-4D81-9FD7-510DA8110259}"/>
              </a:ext>
            </a:extLst>
          </p:cNvPr>
          <p:cNvSpPr txBox="1">
            <a:spLocks/>
          </p:cNvSpPr>
          <p:nvPr/>
        </p:nvSpPr>
        <p:spPr>
          <a:xfrm>
            <a:off x="4032250" y="3950451"/>
            <a:ext cx="5430203" cy="321394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l" defTabSz="609585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b="0" i="0" kern="0" spc="40" baseline="0">
                <a:solidFill>
                  <a:schemeClr val="tx1"/>
                </a:solidFill>
                <a:latin typeface="Arial"/>
                <a:ea typeface="MS PGothic" panose="020B0600070205080204" pitchFamily="34" charset="-128"/>
                <a:cs typeface="Arial"/>
              </a:defRPr>
            </a:lvl1pPr>
            <a:lvl2pPr marL="990575" indent="-380990" algn="l" defTabSz="609585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 b="0" i="0" kern="1200">
                <a:solidFill>
                  <a:schemeClr val="tx1"/>
                </a:solidFill>
                <a:latin typeface="Whitney Book"/>
                <a:ea typeface="MS PGothic" panose="020B0600070205080204" pitchFamily="34" charset="-128"/>
                <a:cs typeface="Whitney Book"/>
              </a:defRPr>
            </a:lvl2pPr>
            <a:lvl3pPr marL="1523962" indent="-304792" algn="l" defTabSz="609585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200" b="0" i="0" kern="1200">
                <a:solidFill>
                  <a:schemeClr val="tx1"/>
                </a:solidFill>
                <a:latin typeface="Whitney Book"/>
                <a:ea typeface="MS PGothic" panose="020B0600070205080204" pitchFamily="34" charset="-128"/>
                <a:cs typeface="Whitney Book"/>
              </a:defRPr>
            </a:lvl3pPr>
            <a:lvl4pPr marL="2133547" indent="-304792" algn="l" defTabSz="609585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 b="0" i="0" kern="1200">
                <a:solidFill>
                  <a:schemeClr val="tx1"/>
                </a:solidFill>
                <a:latin typeface="Whitney Book"/>
                <a:ea typeface="MS PGothic" panose="020B0600070205080204" pitchFamily="34" charset="-128"/>
                <a:cs typeface="Whitney Book"/>
              </a:defRPr>
            </a:lvl4pPr>
            <a:lvl5pPr marL="2743131" indent="-304792" algn="l" defTabSz="609585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200" b="0" i="0" kern="1200">
                <a:solidFill>
                  <a:schemeClr val="tx1"/>
                </a:solidFill>
                <a:latin typeface="Whitney Book"/>
                <a:ea typeface="MS PGothic" panose="020B0600070205080204" pitchFamily="34" charset="-128"/>
                <a:cs typeface="Whitney Book"/>
              </a:defRPr>
            </a:lvl5pPr>
            <a:lvl6pPr marL="3352716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301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886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470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/>
              <a:t>Rachel Howard</a:t>
            </a:r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023DE042-6F0F-488C-A1D3-740849963274}"/>
              </a:ext>
            </a:extLst>
          </p:cNvPr>
          <p:cNvSpPr txBox="1">
            <a:spLocks/>
          </p:cNvSpPr>
          <p:nvPr/>
        </p:nvSpPr>
        <p:spPr>
          <a:xfrm>
            <a:off x="4032250" y="4252956"/>
            <a:ext cx="5430203" cy="321394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l" defTabSz="609585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333" b="1" i="0" kern="0" cap="none" spc="0" normalizeH="0" baseline="0">
                <a:solidFill>
                  <a:srgbClr val="0C2344"/>
                </a:solidFill>
                <a:latin typeface="Arial"/>
                <a:ea typeface="MS PGothic" panose="020B0600070205080204" pitchFamily="34" charset="-128"/>
                <a:cs typeface="Arial"/>
              </a:defRPr>
            </a:lvl1pPr>
            <a:lvl2pPr marL="990575" indent="-380990" algn="l" defTabSz="609585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 b="0" i="0" kern="1200">
                <a:solidFill>
                  <a:schemeClr val="tx1"/>
                </a:solidFill>
                <a:latin typeface="Whitney Book"/>
                <a:ea typeface="MS PGothic" panose="020B0600070205080204" pitchFamily="34" charset="-128"/>
                <a:cs typeface="Whitney Book"/>
              </a:defRPr>
            </a:lvl2pPr>
            <a:lvl3pPr marL="1523962" indent="-304792" algn="l" defTabSz="609585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200" b="0" i="0" kern="1200">
                <a:solidFill>
                  <a:schemeClr val="tx1"/>
                </a:solidFill>
                <a:latin typeface="Whitney Book"/>
                <a:ea typeface="MS PGothic" panose="020B0600070205080204" pitchFamily="34" charset="-128"/>
                <a:cs typeface="Whitney Book"/>
              </a:defRPr>
            </a:lvl3pPr>
            <a:lvl4pPr marL="2133547" indent="-304792" algn="l" defTabSz="609585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 b="0" i="0" kern="1200">
                <a:solidFill>
                  <a:schemeClr val="tx1"/>
                </a:solidFill>
                <a:latin typeface="Whitney Book"/>
                <a:ea typeface="MS PGothic" panose="020B0600070205080204" pitchFamily="34" charset="-128"/>
                <a:cs typeface="Whitney Book"/>
              </a:defRPr>
            </a:lvl4pPr>
            <a:lvl5pPr marL="2743131" indent="-304792" algn="l" defTabSz="609585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200" b="0" i="0" kern="1200">
                <a:solidFill>
                  <a:schemeClr val="tx1"/>
                </a:solidFill>
                <a:latin typeface="Whitney Book"/>
                <a:ea typeface="MS PGothic" panose="020B0600070205080204" pitchFamily="34" charset="-128"/>
                <a:cs typeface="Whitney Book"/>
              </a:defRPr>
            </a:lvl5pPr>
            <a:lvl6pPr marL="3352716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301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886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470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/>
              <a:t>Research Ethics and Compliance Officer</a:t>
            </a:r>
            <a:br>
              <a:rPr lang="en-US" sz="1000" dirty="0"/>
            </a:br>
            <a:r>
              <a:rPr lang="en-US" sz="1000" dirty="0">
                <a:hlinkClick r:id="rId4"/>
              </a:rPr>
              <a:t>Rachel.Howard@ubc.ca</a:t>
            </a:r>
            <a:r>
              <a:rPr lang="en-US" sz="1000" dirty="0"/>
              <a:t>; 250-807-8467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49E40C3-98F0-42D2-AFBA-232FCA6527E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065" y="1898470"/>
            <a:ext cx="1860797" cy="1860797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CC4214C8-F35F-4C79-A025-14681A8ACB8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2250" y="1898470"/>
            <a:ext cx="1860796" cy="1860796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C51B8765-C7AC-4B48-BAD0-9F0146C0070F}"/>
              </a:ext>
            </a:extLst>
          </p:cNvPr>
          <p:cNvSpPr txBox="1"/>
          <p:nvPr/>
        </p:nvSpPr>
        <p:spPr>
          <a:xfrm>
            <a:off x="364066" y="1369652"/>
            <a:ext cx="72588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/>
              <a:t>Research Ethics support in the Office of Research Services</a:t>
            </a:r>
          </a:p>
        </p:txBody>
      </p:sp>
      <p:pic>
        <p:nvPicPr>
          <p:cNvPr id="10" name="Picture 6" descr=" Got REB.gif">
            <a:extLst>
              <a:ext uri="{FF2B5EF4-FFF2-40B4-BE49-F238E27FC236}">
                <a16:creationId xmlns:a16="http://schemas.microsoft.com/office/drawing/2014/main" id="{DD085E36-8258-4062-9E16-86B8DEAA5B0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4983" y="3404517"/>
            <a:ext cx="1325562" cy="1325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Placeholder 6">
            <a:extLst>
              <a:ext uri="{FF2B5EF4-FFF2-40B4-BE49-F238E27FC236}">
                <a16:creationId xmlns:a16="http://schemas.microsoft.com/office/drawing/2014/main" id="{A1351207-8587-4249-BA11-68C3DC92504A}"/>
              </a:ext>
            </a:extLst>
          </p:cNvPr>
          <p:cNvSpPr>
            <a:spLocks noGrp="1" noChangeArrowheads="1"/>
          </p:cNvSpPr>
          <p:nvPr>
            <p:ph type="body" sz="quarter" idx="13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CA" altLang="en-US" b="1" dirty="0">
                <a:latin typeface="+mj-lt"/>
                <a:ea typeface="ＭＳ Ｐゴシック" panose="020B0600070205080204" pitchFamily="34" charset="-128"/>
              </a:rPr>
              <a:t>UBC Okanagan: </a:t>
            </a:r>
            <a:r>
              <a:rPr lang="en-CA" altLang="en-US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+mj-lt"/>
                <a:ea typeface="ＭＳ Ｐゴシック" panose="020B0600070205080204" pitchFamily="34" charset="-128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https://ors.ok.ubc.ca/ethics-compliance/research-ethics/</a:t>
            </a:r>
            <a:r>
              <a:rPr lang="en-CA" altLang="en-US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+mj-lt"/>
                <a:ea typeface="ＭＳ Ｐゴシック" panose="020B0600070205080204" pitchFamily="34" charset="-128"/>
              </a:rPr>
              <a:t>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CA" altLang="en-US" b="1" dirty="0">
              <a:solidFill>
                <a:schemeClr val="accent2">
                  <a:lumMod val="20000"/>
                  <a:lumOff val="80000"/>
                </a:schemeClr>
              </a:solidFill>
              <a:latin typeface="+mj-lt"/>
              <a:ea typeface="ＭＳ Ｐゴシック" panose="020B0600070205080204" pitchFamily="34" charset="-128"/>
            </a:endParaRPr>
          </a:p>
          <a:p>
            <a:pPr marL="825750" lvl="2" indent="-285750">
              <a:spcBef>
                <a:spcPct val="0"/>
              </a:spcBef>
            </a:pPr>
            <a:r>
              <a:rPr lang="en-CA" altLang="en-US" dirty="0">
                <a:latin typeface="+mj-lt"/>
                <a:ea typeface="ＭＳ Ｐゴシック" panose="020B0600070205080204" pitchFamily="34" charset="-128"/>
              </a:rPr>
              <a:t>submission dates for full board </a:t>
            </a:r>
          </a:p>
          <a:p>
            <a:pPr marL="825750" lvl="2" indent="-285750">
              <a:spcBef>
                <a:spcPct val="0"/>
              </a:spcBef>
            </a:pPr>
            <a:r>
              <a:rPr lang="en-CA" altLang="en-US" dirty="0">
                <a:latin typeface="+mj-lt"/>
                <a:ea typeface="ＭＳ Ｐゴシック" panose="020B0600070205080204" pitchFamily="34" charset="-128"/>
              </a:rPr>
              <a:t>guidance notes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CA" altLang="en-US" dirty="0">
              <a:latin typeface="+mj-lt"/>
              <a:ea typeface="ＭＳ Ｐゴシック" panose="020B0600070205080204" pitchFamily="34" charset="-128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CA" altLang="en-US" dirty="0">
              <a:latin typeface="+mj-lt"/>
              <a:ea typeface="ＭＳ Ｐゴシック" panose="020B0600070205080204" pitchFamily="34" charset="-128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CA" altLang="en-US" b="1" dirty="0">
                <a:latin typeface="+mj-lt"/>
                <a:ea typeface="ＭＳ Ｐゴシック" panose="020B0600070205080204" pitchFamily="34" charset="-128"/>
              </a:rPr>
              <a:t>UBC Ethics: </a:t>
            </a:r>
            <a:r>
              <a:rPr lang="en-CA" altLang="en-US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+mj-lt"/>
                <a:ea typeface="ＭＳ Ｐゴシック" panose="020B0600070205080204" pitchFamily="34" charset="-128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https://ethics.research.ubc.ca/behavioural-research-ethics</a:t>
            </a:r>
            <a:r>
              <a:rPr lang="en-CA" altLang="en-US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+mj-lt"/>
                <a:ea typeface="ＭＳ Ｐゴシック" panose="020B0600070205080204" pitchFamily="34" charset="-128"/>
              </a:rPr>
              <a:t>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CA" altLang="en-US" b="1" dirty="0">
              <a:solidFill>
                <a:schemeClr val="accent2">
                  <a:lumMod val="20000"/>
                  <a:lumOff val="80000"/>
                </a:schemeClr>
              </a:solidFill>
              <a:latin typeface="+mj-lt"/>
              <a:ea typeface="ＭＳ Ｐゴシック" panose="020B0600070205080204" pitchFamily="34" charset="-128"/>
            </a:endParaRPr>
          </a:p>
          <a:p>
            <a:pPr marL="825750" lvl="2" indent="-285750">
              <a:spcBef>
                <a:spcPct val="0"/>
              </a:spcBef>
            </a:pPr>
            <a:r>
              <a:rPr lang="en-CA" altLang="en-US" dirty="0">
                <a:latin typeface="+mj-lt"/>
                <a:ea typeface="ＭＳ Ｐゴシック" panose="020B0600070205080204" pitchFamily="34" charset="-128"/>
              </a:rPr>
              <a:t>guidance notes </a:t>
            </a:r>
          </a:p>
          <a:p>
            <a:pPr marL="825750" lvl="2" indent="-285750">
              <a:spcBef>
                <a:spcPct val="0"/>
              </a:spcBef>
            </a:pPr>
            <a:r>
              <a:rPr lang="en-CA" altLang="en-US" dirty="0">
                <a:latin typeface="+mj-lt"/>
                <a:ea typeface="ＭＳ Ｐゴシック" panose="020B0600070205080204" pitchFamily="34" charset="-128"/>
              </a:rPr>
              <a:t>sample applications</a:t>
            </a:r>
          </a:p>
          <a:p>
            <a:pPr marL="825750" lvl="2" indent="-285750">
              <a:spcBef>
                <a:spcPct val="0"/>
              </a:spcBef>
            </a:pPr>
            <a:r>
              <a:rPr lang="en-CA" altLang="en-US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+mj-lt"/>
                <a:ea typeface="ＭＳ Ｐゴシック" panose="020B0600070205080204" pitchFamily="34" charset="-128"/>
              </a:rPr>
              <a:t>consent form templates </a:t>
            </a:r>
          </a:p>
          <a:p>
            <a:pPr marL="825750" lvl="2" indent="-285750">
              <a:spcBef>
                <a:spcPct val="0"/>
              </a:spcBef>
            </a:pPr>
            <a:r>
              <a:rPr lang="en-CA" altLang="en-US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+mj-lt"/>
                <a:ea typeface="ＭＳ Ｐゴシック" panose="020B0600070205080204" pitchFamily="34" charset="-128"/>
              </a:rPr>
              <a:t>consent form checklist, application checklist</a:t>
            </a:r>
          </a:p>
          <a:p>
            <a:endParaRPr lang="en-CA" alt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C3CB02EF-CA4D-B540-9853-A672379BFF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sz="2800" dirty="0">
                <a:ea typeface="ＭＳ Ｐゴシック" charset="-128"/>
              </a:rPr>
              <a:t>Need Assistance?</a:t>
            </a:r>
          </a:p>
        </p:txBody>
      </p:sp>
    </p:spTree>
    <p:extLst>
      <p:ext uri="{BB962C8B-B14F-4D97-AF65-F5344CB8AC3E}">
        <p14:creationId xmlns:p14="http://schemas.microsoft.com/office/powerpoint/2010/main" val="928561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3CB02EF-CA4D-B540-9853-A672379BFF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410" y="555526"/>
            <a:ext cx="7886700" cy="432047"/>
          </a:xfrm>
        </p:spPr>
        <p:txBody>
          <a:bodyPr/>
          <a:lstStyle/>
          <a:p>
            <a:pPr algn="ctr">
              <a:defRPr/>
            </a:pPr>
            <a:br>
              <a:rPr lang="en-CA" sz="2800" dirty="0">
                <a:ea typeface="ＭＳ Ｐゴシック" charset="-128"/>
              </a:rPr>
            </a:br>
            <a:r>
              <a:rPr lang="en-CA" sz="2800" dirty="0">
                <a:ea typeface="ＭＳ Ｐゴシック" charset="-128"/>
              </a:rPr>
              <a:t>Research Ethics Matter.</a:t>
            </a:r>
            <a:br>
              <a:rPr lang="en-CA" sz="2800" dirty="0">
                <a:ea typeface="ＭＳ Ｐゴシック" charset="-128"/>
              </a:rPr>
            </a:br>
            <a:r>
              <a:rPr lang="en-CA" sz="2800" dirty="0">
                <a:ea typeface="ＭＳ Ｐゴシック" charset="-128"/>
              </a:rPr>
              <a:t>Big Time.</a:t>
            </a:r>
            <a:br>
              <a:rPr lang="en-CA" sz="2800" dirty="0">
                <a:ea typeface="ＭＳ Ｐゴシック" charset="-128"/>
              </a:rPr>
            </a:br>
            <a:br>
              <a:rPr lang="en-CA" sz="2800" dirty="0">
                <a:ea typeface="ＭＳ Ｐゴシック" charset="-128"/>
              </a:rPr>
            </a:br>
            <a:r>
              <a:rPr lang="en-CA" sz="2800" dirty="0">
                <a:ea typeface="ＭＳ Ｐゴシック" charset="-128"/>
              </a:rPr>
              <a:t>Got REB? Need REB? Just ask.</a:t>
            </a:r>
            <a:br>
              <a:rPr lang="en-CA" sz="2800" dirty="0">
                <a:ea typeface="ＭＳ Ｐゴシック" charset="-128"/>
              </a:rPr>
            </a:br>
            <a:br>
              <a:rPr lang="en-CA" sz="2800" dirty="0">
                <a:ea typeface="ＭＳ Ｐゴシック" charset="-128"/>
              </a:rPr>
            </a:br>
            <a:r>
              <a:rPr lang="en-CA" sz="2800" dirty="0">
                <a:ea typeface="ＭＳ Ｐゴシック" charset="-128"/>
              </a:rPr>
              <a:t>breb.ok.ubc.ca</a:t>
            </a:r>
            <a:br>
              <a:rPr lang="en-CA" sz="2800" dirty="0">
                <a:ea typeface="ＭＳ Ｐゴシック" charset="-128"/>
              </a:rPr>
            </a:br>
            <a:br>
              <a:rPr lang="en-CA" sz="2800" dirty="0">
                <a:ea typeface="ＭＳ Ｐゴシック" charset="-128"/>
              </a:rPr>
            </a:br>
            <a:endParaRPr lang="en-CA" sz="2800" dirty="0">
              <a:ea typeface="ＭＳ Ｐゴシック" charset="-128"/>
            </a:endParaRPr>
          </a:p>
        </p:txBody>
      </p:sp>
      <p:pic>
        <p:nvPicPr>
          <p:cNvPr id="4" name="Picture 6" descr=" Got REB.gif">
            <a:extLst>
              <a:ext uri="{FF2B5EF4-FFF2-40B4-BE49-F238E27FC236}">
                <a16:creationId xmlns:a16="http://schemas.microsoft.com/office/drawing/2014/main" id="{08BA7864-1B49-4222-A3E2-9FB4818A4F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3331670"/>
            <a:ext cx="1325562" cy="1325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83842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E03383-4C58-294A-87F5-3270D67E76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a typeface="ＭＳ Ｐゴシック" charset="-128"/>
              </a:rPr>
              <a:t>Why Ethics?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1B1B8DA-23BA-4E7D-A7C9-3F2837243EE4}"/>
              </a:ext>
            </a:extLst>
          </p:cNvPr>
          <p:cNvSpPr txBox="1"/>
          <p:nvPr/>
        </p:nvSpPr>
        <p:spPr>
          <a:xfrm>
            <a:off x="278182" y="1987164"/>
            <a:ext cx="60324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>
                <a:solidFill>
                  <a:schemeClr val="bg1"/>
                </a:solidFill>
              </a:rPr>
              <a:t>Respect for human dignity is the underlying principle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901C708-060F-4177-A295-402E59E397C5}"/>
              </a:ext>
            </a:extLst>
          </p:cNvPr>
          <p:cNvSpPr txBox="1"/>
          <p:nvPr/>
        </p:nvSpPr>
        <p:spPr>
          <a:xfrm>
            <a:off x="278182" y="2810088"/>
            <a:ext cx="725889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800" dirty="0">
                <a:solidFill>
                  <a:schemeClr val="bg1"/>
                </a:solidFill>
              </a:rPr>
              <a:t>Respect for human dignity requires that all research involving humans be conducted in a manner that is sensitive to the inherent worth of human beings and the respect and consideration that they are due. </a:t>
            </a:r>
          </a:p>
          <a:p>
            <a:pPr algn="just"/>
            <a:endParaRPr lang="en-US" sz="1800" dirty="0">
              <a:solidFill>
                <a:schemeClr val="bg1"/>
              </a:solidFill>
            </a:endParaRPr>
          </a:p>
          <a:p>
            <a:pPr algn="just"/>
            <a:endParaRPr lang="en-US" sz="1800" dirty="0">
              <a:solidFill>
                <a:schemeClr val="bg1"/>
              </a:solidFill>
            </a:endParaRPr>
          </a:p>
          <a:p>
            <a:pPr algn="just"/>
            <a:r>
              <a:rPr lang="en-US" sz="1800" dirty="0">
                <a:solidFill>
                  <a:schemeClr val="bg1"/>
                </a:solidFill>
              </a:rPr>
              <a:t>UBC Polices </a:t>
            </a:r>
            <a:r>
              <a:rPr lang="en-US" sz="1800" b="1" dirty="0">
                <a:solidFill>
                  <a:schemeClr val="bg1"/>
                </a:solidFill>
              </a:rPr>
              <a:t>LR9 </a:t>
            </a:r>
            <a:r>
              <a:rPr lang="en-US" sz="1800" dirty="0">
                <a:solidFill>
                  <a:schemeClr val="bg1"/>
                </a:solidFill>
              </a:rPr>
              <a:t>Human Research and </a:t>
            </a:r>
            <a:r>
              <a:rPr lang="en-US" sz="1800" b="1" dirty="0">
                <a:solidFill>
                  <a:schemeClr val="bg1"/>
                </a:solidFill>
              </a:rPr>
              <a:t>LR2 </a:t>
            </a:r>
            <a:r>
              <a:rPr lang="en-US" sz="1800" dirty="0">
                <a:solidFill>
                  <a:schemeClr val="bg1"/>
                </a:solidFill>
              </a:rPr>
              <a:t>Research govern ethics at UBC along with the Tri-Council Policy Statement (TCPS2)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64BE448-10C9-0C44-9903-8D1ADB25DB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7582" y="595481"/>
            <a:ext cx="7886700" cy="1131887"/>
          </a:xfrm>
        </p:spPr>
        <p:txBody>
          <a:bodyPr/>
          <a:lstStyle/>
          <a:p>
            <a:r>
              <a:rPr lang="en-US" dirty="0">
                <a:solidFill>
                  <a:srgbClr val="0077C8"/>
                </a:solidFill>
                <a:ea typeface="ＭＳ Ｐゴシック" charset="-128"/>
              </a:rPr>
              <a:t>Tri Council Policy Statement (TCPS)</a:t>
            </a:r>
            <a:br>
              <a:rPr lang="en-US" dirty="0">
                <a:solidFill>
                  <a:srgbClr val="0077C8"/>
                </a:solidFill>
                <a:ea typeface="ＭＳ Ｐゴシック" charset="-128"/>
              </a:rPr>
            </a:b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A08B5BC-4966-4CBB-A334-F07A1DCD9213}"/>
              </a:ext>
            </a:extLst>
          </p:cNvPr>
          <p:cNvSpPr txBox="1"/>
          <p:nvPr/>
        </p:nvSpPr>
        <p:spPr>
          <a:xfrm>
            <a:off x="323528" y="1188523"/>
            <a:ext cx="72588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/>
              <a:t>Joint policy of Canada’s three federal research agencies: CIHR, NSERC, and SSHRC</a:t>
            </a:r>
          </a:p>
        </p:txBody>
      </p:sp>
      <p:sp>
        <p:nvSpPr>
          <p:cNvPr id="4" name="Text Placeholder 6">
            <a:extLst>
              <a:ext uri="{FF2B5EF4-FFF2-40B4-BE49-F238E27FC236}">
                <a16:creationId xmlns:a16="http://schemas.microsoft.com/office/drawing/2014/main" id="{44E1083B-EB0B-6E44-8131-7ED8D8E69DC7}"/>
              </a:ext>
            </a:extLst>
          </p:cNvPr>
          <p:cNvSpPr>
            <a:spLocks noGrp="1"/>
          </p:cNvSpPr>
          <p:nvPr/>
        </p:nvSpPr>
        <p:spPr>
          <a:xfrm>
            <a:off x="323528" y="2340201"/>
            <a:ext cx="5746079" cy="2355347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l" defTabSz="457200" rtl="0" eaLnBrk="0" fontAlgn="base" hangingPunct="0">
              <a:lnSpc>
                <a:spcPct val="130000"/>
              </a:lnSpc>
              <a:spcBef>
                <a:spcPts val="0"/>
              </a:spcBef>
              <a:spcAft>
                <a:spcPct val="0"/>
              </a:spcAft>
              <a:buFontTx/>
              <a:buNone/>
              <a:defRPr sz="1500" kern="1200">
                <a:solidFill>
                  <a:schemeClr val="tx1"/>
                </a:solidFill>
                <a:latin typeface="Arial"/>
                <a:ea typeface="MS PGothic" panose="020B0600070205080204" pitchFamily="34" charset="-128"/>
                <a:cs typeface="Arial"/>
              </a:defRPr>
            </a:lvl1pPr>
            <a:lvl2pPr marL="0" indent="-180000" algn="l" defTabSz="457200" rtl="0" eaLnBrk="0" fontAlgn="base" hangingPunct="0">
              <a:lnSpc>
                <a:spcPct val="130000"/>
              </a:lnSpc>
              <a:spcBef>
                <a:spcPts val="0"/>
              </a:spcBef>
              <a:spcAft>
                <a:spcPct val="0"/>
              </a:spcAft>
              <a:buFont typeface="Arial"/>
              <a:buChar char="•"/>
              <a:defRPr sz="1500" kern="1200">
                <a:solidFill>
                  <a:schemeClr val="tx1"/>
                </a:solidFill>
                <a:latin typeface="Arial"/>
                <a:ea typeface="MS PGothic" panose="020B0600070205080204" pitchFamily="34" charset="-128"/>
                <a:cs typeface="Arial"/>
              </a:defRPr>
            </a:lvl2pPr>
            <a:lvl3pPr marL="540000" indent="-180000" algn="l" defTabSz="457200" rtl="0" eaLnBrk="0" fontAlgn="base" hangingPunct="0">
              <a:lnSpc>
                <a:spcPct val="130000"/>
              </a:lnSpc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500" b="0" i="0" kern="1200">
                <a:solidFill>
                  <a:schemeClr val="tx1"/>
                </a:solidFill>
                <a:latin typeface="Arial"/>
                <a:ea typeface="MS PGothic" panose="020B0600070205080204" pitchFamily="34" charset="-128"/>
                <a:cs typeface="Arial"/>
              </a:defRPr>
            </a:lvl3pPr>
            <a:lvl4pPr marL="900000" indent="-180000" algn="l" defTabSz="457200" rtl="0" eaLnBrk="0" fontAlgn="base" hangingPunct="0">
              <a:lnSpc>
                <a:spcPct val="130000"/>
              </a:lnSpc>
              <a:spcBef>
                <a:spcPts val="0"/>
              </a:spcBef>
              <a:spcAft>
                <a:spcPct val="0"/>
              </a:spcAft>
              <a:buFont typeface="Arial"/>
              <a:buChar char="•"/>
              <a:defRPr sz="1500" b="0" i="0" kern="1200">
                <a:solidFill>
                  <a:schemeClr val="tx1"/>
                </a:solidFill>
                <a:latin typeface="Arial"/>
                <a:ea typeface="MS PGothic" panose="020B0600070205080204" pitchFamily="34" charset="-128"/>
                <a:cs typeface="Arial"/>
              </a:defRPr>
            </a:lvl4pPr>
            <a:lvl5pPr marL="1260000" indent="-180000" algn="l" defTabSz="457200" rtl="0" eaLnBrk="0" fontAlgn="base" hangingPunct="0">
              <a:lnSpc>
                <a:spcPct val="130000"/>
              </a:lnSpc>
              <a:spcBef>
                <a:spcPts val="0"/>
              </a:spcBef>
              <a:spcAft>
                <a:spcPct val="0"/>
              </a:spcAft>
              <a:buFont typeface="Arial"/>
              <a:buChar char="•"/>
              <a:defRPr sz="1500" b="0" i="0" kern="1200">
                <a:solidFill>
                  <a:schemeClr val="tx1"/>
                </a:solidFill>
                <a:latin typeface="Arial"/>
                <a:ea typeface="MS PGothic" panose="020B0600070205080204" pitchFamily="34" charset="-128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14313" indent="-214313">
              <a:buFont typeface="Arial" panose="020B0604020202020204" pitchFamily="34" charset="0"/>
              <a:buChar char="•"/>
            </a:pPr>
            <a:r>
              <a:rPr lang="en-CA" altLang="en-US" sz="1275" b="1" dirty="0"/>
              <a:t>Respect for Persons</a:t>
            </a:r>
          </a:p>
          <a:p>
            <a:r>
              <a:rPr lang="en-CA" altLang="en-US" sz="1275" dirty="0"/>
              <a:t>     Respect and consideration; free and informed consent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CA" altLang="en-US" sz="1275" b="1" dirty="0"/>
              <a:t>Concern for Welfare</a:t>
            </a:r>
          </a:p>
          <a:p>
            <a:r>
              <a:rPr lang="en-CA" altLang="en-US" sz="1275" dirty="0"/>
              <a:t>     Protection of welfare, risks and benefits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CA" altLang="en-US" sz="1275" b="1" dirty="0"/>
              <a:t>Justice</a:t>
            </a:r>
          </a:p>
          <a:p>
            <a:r>
              <a:rPr lang="en-CA" altLang="en-US" sz="1275" dirty="0"/>
              <a:t>     Treating people fairly and equitably</a:t>
            </a:r>
          </a:p>
          <a:p>
            <a:endParaRPr lang="en-CA" altLang="en-US" sz="1275" b="1" dirty="0"/>
          </a:p>
          <a:p>
            <a:r>
              <a:rPr lang="en-CA" altLang="en-US" sz="1275" b="1" dirty="0"/>
              <a:t>Respect for human dignity is underlying principle</a:t>
            </a:r>
          </a:p>
          <a:p>
            <a:endParaRPr lang="en-CA" altLang="en-US" sz="1125" dirty="0"/>
          </a:p>
          <a:p>
            <a:r>
              <a:rPr lang="en-CA" altLang="en-US" sz="1125" dirty="0"/>
              <a:t>Guide: </a:t>
            </a:r>
            <a:r>
              <a:rPr lang="en-CA" altLang="en-US" sz="1125" dirty="0">
                <a:hlinkClick r:id="rId2"/>
              </a:rPr>
              <a:t>https://ethics.gc.ca/eng/documents/tcps2-2022-en.pdf</a:t>
            </a:r>
            <a:r>
              <a:rPr lang="en-CA" altLang="en-US" sz="1125" dirty="0"/>
              <a:t> </a:t>
            </a:r>
          </a:p>
          <a:p>
            <a:endParaRPr lang="en-CA" altLang="en-US" sz="1125" dirty="0"/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52FFCADF-542C-974D-B0BD-339E9326A251}"/>
              </a:ext>
            </a:extLst>
          </p:cNvPr>
          <p:cNvSpPr>
            <a:spLocks noGrp="1"/>
          </p:cNvSpPr>
          <p:nvPr/>
        </p:nvSpPr>
        <p:spPr>
          <a:xfrm>
            <a:off x="377582" y="1944389"/>
            <a:ext cx="4072652" cy="241046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000" b="1" i="0" kern="0" cap="none" spc="0" normalizeH="0" baseline="0">
                <a:solidFill>
                  <a:srgbClr val="0C2344"/>
                </a:solidFill>
                <a:latin typeface="Arial"/>
                <a:ea typeface="MS PGothic" panose="020B0600070205080204" pitchFamily="34" charset="-128"/>
                <a:cs typeface="Arial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900" b="0" i="0" kern="1200">
                <a:solidFill>
                  <a:schemeClr val="tx1"/>
                </a:solidFill>
                <a:latin typeface="Whitney Book"/>
                <a:ea typeface="MS PGothic" panose="020B0600070205080204" pitchFamily="34" charset="-128"/>
                <a:cs typeface="Whitney Book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900" b="0" i="0" kern="1200">
                <a:solidFill>
                  <a:schemeClr val="tx1"/>
                </a:solidFill>
                <a:latin typeface="Whitney Book"/>
                <a:ea typeface="MS PGothic" panose="020B0600070205080204" pitchFamily="34" charset="-128"/>
                <a:cs typeface="Whitney Book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900" b="0" i="0" kern="1200">
                <a:solidFill>
                  <a:schemeClr val="tx1"/>
                </a:solidFill>
                <a:latin typeface="Whitney Book"/>
                <a:ea typeface="MS PGothic" panose="020B0600070205080204" pitchFamily="34" charset="-128"/>
                <a:cs typeface="Whitney Book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00" b="0" i="0" kern="1200">
                <a:solidFill>
                  <a:schemeClr val="tx1"/>
                </a:solidFill>
                <a:latin typeface="Whitney Book"/>
                <a:ea typeface="MS PGothic" panose="020B0600070205080204" pitchFamily="34" charset="-128"/>
                <a:cs typeface="Whitney Book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350" dirty="0"/>
              <a:t>TCPS2: Three Core Principles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FDFF9F1-4873-4B88-B835-C42481A6DC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28184" y="2340201"/>
            <a:ext cx="1887087" cy="235534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Placeholder 6">
            <a:extLst>
              <a:ext uri="{FF2B5EF4-FFF2-40B4-BE49-F238E27FC236}">
                <a16:creationId xmlns:a16="http://schemas.microsoft.com/office/drawing/2014/main" id="{44E1083B-EB0B-6E44-8131-7ED8D8E69DC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eaLnBrk="1" hangingPunct="1">
              <a:spcBef>
                <a:spcPts val="525"/>
              </a:spcBef>
            </a:pPr>
            <a:r>
              <a:rPr lang="en-US" altLang="en-US" b="1" dirty="0">
                <a:solidFill>
                  <a:srgbClr val="0070C0"/>
                </a:solidFill>
                <a:latin typeface="+mj-lt"/>
              </a:rPr>
              <a:t>Completing the TCPS2 tutorial is important because it:</a:t>
            </a:r>
            <a:endParaRPr lang="en-US" altLang="en-US" dirty="0">
              <a:solidFill>
                <a:srgbClr val="0070C0"/>
              </a:solidFill>
              <a:latin typeface="+mj-lt"/>
            </a:endParaRPr>
          </a:p>
          <a:p>
            <a:pPr eaLnBrk="1" hangingPunct="1">
              <a:spcBef>
                <a:spcPts val="425"/>
              </a:spcBef>
              <a:buFont typeface="Arial" panose="020B0604020202020204" pitchFamily="34" charset="0"/>
              <a:buChar char="•"/>
            </a:pPr>
            <a:r>
              <a:rPr lang="en-US" altLang="en-US" dirty="0">
                <a:latin typeface="+mn-lt"/>
              </a:rPr>
              <a:t>Provides basic information</a:t>
            </a:r>
          </a:p>
          <a:p>
            <a:pPr eaLnBrk="1" hangingPunct="1">
              <a:spcBef>
                <a:spcPts val="438"/>
              </a:spcBef>
              <a:buFont typeface="Arial" panose="020B0604020202020204" pitchFamily="34" charset="0"/>
              <a:buChar char="•"/>
            </a:pPr>
            <a:r>
              <a:rPr lang="en-US" altLang="en-US" dirty="0">
                <a:latin typeface="+mn-lt"/>
              </a:rPr>
              <a:t>Protects those involved with the research/study</a:t>
            </a:r>
          </a:p>
          <a:p>
            <a:pPr lvl="3" eaLnBrk="1" hangingPunct="1">
              <a:spcBef>
                <a:spcPts val="438"/>
              </a:spcBef>
            </a:pPr>
            <a:r>
              <a:rPr lang="en-US" altLang="en-US" dirty="0">
                <a:latin typeface="+mn-lt"/>
              </a:rPr>
              <a:t>Participants, researchers, the institution</a:t>
            </a:r>
          </a:p>
          <a:p>
            <a:pPr eaLnBrk="1" hangingPunct="1">
              <a:spcBef>
                <a:spcPts val="438"/>
              </a:spcBef>
              <a:buFont typeface="Arial" panose="020B0604020202020204" pitchFamily="34" charset="0"/>
              <a:buChar char="•"/>
            </a:pPr>
            <a:r>
              <a:rPr lang="en-US" altLang="en-US" dirty="0">
                <a:latin typeface="+mn-lt"/>
              </a:rPr>
              <a:t>Ensures research is conducted according to ethical  requirements</a:t>
            </a:r>
          </a:p>
          <a:p>
            <a:pPr eaLnBrk="1" hangingPunct="1">
              <a:spcBef>
                <a:spcPts val="425"/>
              </a:spcBef>
              <a:buFont typeface="Arial" panose="020B0604020202020204" pitchFamily="34" charset="0"/>
              <a:buChar char="•"/>
            </a:pPr>
            <a:r>
              <a:rPr lang="en-US" altLang="en-US" dirty="0">
                <a:latin typeface="+mn-lt"/>
              </a:rPr>
              <a:t>No expiration – so save your certificate!</a:t>
            </a:r>
          </a:p>
          <a:p>
            <a:pPr eaLnBrk="1" hangingPunct="1">
              <a:spcBef>
                <a:spcPts val="425"/>
              </a:spcBef>
              <a:buFont typeface="Arial" panose="020B0604020202020204" pitchFamily="34" charset="0"/>
              <a:buChar char="•"/>
            </a:pPr>
            <a:r>
              <a:rPr lang="en-US" altLang="en-US" dirty="0">
                <a:latin typeface="+mn-lt"/>
              </a:rPr>
              <a:t>New </a:t>
            </a:r>
            <a:r>
              <a:rPr lang="en-CA" altLang="en-US" dirty="0">
                <a:latin typeface="+mn-lt"/>
              </a:rPr>
              <a:t>version of the tutorial</a:t>
            </a:r>
          </a:p>
          <a:p>
            <a:pPr eaLnBrk="1" hangingPunct="1">
              <a:spcBef>
                <a:spcPts val="425"/>
              </a:spcBef>
              <a:buFont typeface="Arial" panose="020B0604020202020204" pitchFamily="34" charset="0"/>
              <a:buChar char="•"/>
            </a:pPr>
            <a:r>
              <a:rPr lang="en-CA" altLang="en-US" dirty="0">
                <a:latin typeface="+mn-lt"/>
              </a:rPr>
              <a:t>Consists of nine modules</a:t>
            </a:r>
            <a:endParaRPr lang="en-US" altLang="en-US" dirty="0">
              <a:latin typeface="+mn-lt"/>
            </a:endParaRPr>
          </a:p>
          <a:p>
            <a:endParaRPr lang="en-CA" altLang="en-US" dirty="0"/>
          </a:p>
          <a:p>
            <a:r>
              <a:rPr lang="en-CA" altLang="en-US" sz="1800" b="1" dirty="0">
                <a:solidFill>
                  <a:srgbClr val="0070C0"/>
                </a:solidFill>
              </a:rPr>
              <a:t>Tutorial: </a:t>
            </a:r>
            <a:r>
              <a:rPr lang="en-CA" altLang="en-US" dirty="0">
                <a:latin typeface="+mj-lt"/>
                <a:ea typeface="ＭＳ Ｐゴシック" panose="020B0600070205080204" pitchFamily="34" charset="-128"/>
                <a:hlinkClick r:id="rId2"/>
              </a:rPr>
              <a:t>https://ethics.gc.ca/eng/documents/tcps2-2022-en.pdf</a:t>
            </a:r>
            <a:r>
              <a:rPr lang="en-US" altLang="en-US" dirty="0">
                <a:solidFill>
                  <a:srgbClr val="FF0000"/>
                </a:solidFill>
                <a:latin typeface="+mj-lt"/>
                <a:ea typeface="ＭＳ Ｐゴシック" panose="020B0600070205080204" pitchFamily="34" charset="-128"/>
              </a:rPr>
              <a:t> </a:t>
            </a:r>
            <a:endParaRPr lang="en-CA" altLang="en-US" dirty="0">
              <a:latin typeface="+mj-lt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2ADB46B-81BA-0D40-B2D2-49BDA729A1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2800" dirty="0">
                <a:solidFill>
                  <a:srgbClr val="0077C8"/>
                </a:solidFill>
                <a:ea typeface="ＭＳ Ｐゴシック" charset="-128"/>
              </a:rPr>
              <a:t>TCPS2: CORE-2022 Tutorial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984225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E03383-4C58-294A-87F5-3270D67E76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5586" y="1131888"/>
            <a:ext cx="6870709" cy="993775"/>
          </a:xfrm>
        </p:spPr>
        <p:txBody>
          <a:bodyPr/>
          <a:lstStyle/>
          <a:p>
            <a:pPr>
              <a:defRPr/>
            </a:pPr>
            <a:r>
              <a:rPr lang="en-US" dirty="0">
                <a:ea typeface="ＭＳ Ｐゴシック" charset="-128"/>
              </a:rPr>
              <a:t>When do you need ethics approval?</a:t>
            </a:r>
          </a:p>
        </p:txBody>
      </p:sp>
      <p:sp>
        <p:nvSpPr>
          <p:cNvPr id="3" name="Text Placeholder 6">
            <a:extLst>
              <a:ext uri="{FF2B5EF4-FFF2-40B4-BE49-F238E27FC236}">
                <a16:creationId xmlns:a16="http://schemas.microsoft.com/office/drawing/2014/main" id="{A1351207-8587-4249-BA11-68C3DC92504A}"/>
              </a:ext>
            </a:extLst>
          </p:cNvPr>
          <p:cNvSpPr>
            <a:spLocks noGrp="1" noChangeArrowheads="1"/>
          </p:cNvSpPr>
          <p:nvPr/>
        </p:nvSpPr>
        <p:spPr>
          <a:xfrm>
            <a:off x="352674" y="2371703"/>
            <a:ext cx="5947518" cy="2772966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l" defTabSz="457200" rtl="0" eaLnBrk="0" fontAlgn="base" hangingPunct="0">
              <a:lnSpc>
                <a:spcPct val="130000"/>
              </a:lnSpc>
              <a:spcBef>
                <a:spcPts val="0"/>
              </a:spcBef>
              <a:spcAft>
                <a:spcPct val="0"/>
              </a:spcAft>
              <a:buFontTx/>
              <a:buNone/>
              <a:defRPr sz="1500" kern="1200">
                <a:solidFill>
                  <a:srgbClr val="FFFFFF"/>
                </a:solidFill>
                <a:latin typeface="Arial"/>
                <a:ea typeface="MS PGothic" panose="020B0600070205080204" pitchFamily="34" charset="-128"/>
                <a:cs typeface="Arial"/>
              </a:defRPr>
            </a:lvl1pPr>
            <a:lvl2pPr marL="0" indent="-180000" algn="l" defTabSz="457200" rtl="0" eaLnBrk="0" fontAlgn="base" hangingPunct="0">
              <a:lnSpc>
                <a:spcPct val="130000"/>
              </a:lnSpc>
              <a:spcBef>
                <a:spcPts val="0"/>
              </a:spcBef>
              <a:spcAft>
                <a:spcPct val="0"/>
              </a:spcAft>
              <a:buFont typeface="Arial"/>
              <a:buChar char="•"/>
              <a:defRPr sz="1500" kern="1200">
                <a:solidFill>
                  <a:srgbClr val="FFFFFF"/>
                </a:solidFill>
                <a:latin typeface="Arial"/>
                <a:ea typeface="MS PGothic" panose="020B0600070205080204" pitchFamily="34" charset="-128"/>
                <a:cs typeface="Arial"/>
              </a:defRPr>
            </a:lvl2pPr>
            <a:lvl3pPr marL="540000" indent="-180000" algn="l" defTabSz="457200" rtl="0" eaLnBrk="0" fontAlgn="base" hangingPunct="0">
              <a:lnSpc>
                <a:spcPct val="130000"/>
              </a:lnSpc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500" b="0" i="0" kern="1200">
                <a:solidFill>
                  <a:srgbClr val="FFFFFF"/>
                </a:solidFill>
                <a:latin typeface="Arial"/>
                <a:ea typeface="MS PGothic" panose="020B0600070205080204" pitchFamily="34" charset="-128"/>
                <a:cs typeface="Arial"/>
              </a:defRPr>
            </a:lvl3pPr>
            <a:lvl4pPr marL="900000" indent="-180000" algn="l" defTabSz="457200" rtl="0" eaLnBrk="0" fontAlgn="base" hangingPunct="0">
              <a:lnSpc>
                <a:spcPct val="130000"/>
              </a:lnSpc>
              <a:spcBef>
                <a:spcPts val="0"/>
              </a:spcBef>
              <a:spcAft>
                <a:spcPct val="0"/>
              </a:spcAft>
              <a:buFont typeface="Arial"/>
              <a:buChar char="•"/>
              <a:defRPr sz="1500" b="0" i="0" kern="1200">
                <a:solidFill>
                  <a:srgbClr val="FFFFFF"/>
                </a:solidFill>
                <a:latin typeface="Arial"/>
                <a:ea typeface="MS PGothic" panose="020B0600070205080204" pitchFamily="34" charset="-128"/>
                <a:cs typeface="Arial"/>
              </a:defRPr>
            </a:lvl4pPr>
            <a:lvl5pPr marL="1260000" indent="-180000" algn="l" defTabSz="457200" rtl="0" eaLnBrk="0" fontAlgn="base" hangingPunct="0">
              <a:lnSpc>
                <a:spcPct val="130000"/>
              </a:lnSpc>
              <a:spcBef>
                <a:spcPts val="0"/>
              </a:spcBef>
              <a:spcAft>
                <a:spcPct val="0"/>
              </a:spcAft>
              <a:buFont typeface="Arial"/>
              <a:buChar char="•"/>
              <a:defRPr sz="1500" b="0" i="0" kern="1200">
                <a:solidFill>
                  <a:srgbClr val="FFFFFF"/>
                </a:solidFill>
                <a:latin typeface="Arial"/>
                <a:ea typeface="MS PGothic" panose="020B0600070205080204" pitchFamily="34" charset="-128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CA" altLang="en-US" b="1" dirty="0"/>
              <a:t>     Definitions as per TCPS:</a:t>
            </a:r>
          </a:p>
          <a:p>
            <a:pPr marL="214313" indent="-214313" algn="just">
              <a:buFont typeface="Arial" panose="020B0604020202020204" pitchFamily="34" charset="0"/>
              <a:buChar char="•"/>
            </a:pPr>
            <a:r>
              <a:rPr lang="en-CA" altLang="en-US" b="1" dirty="0"/>
              <a:t>Research – </a:t>
            </a:r>
            <a:r>
              <a:rPr lang="en-CA" altLang="en-US" dirty="0"/>
              <a:t>an undertaking intended to extend knowledge through a disciplined inquiry or systematic investigation</a:t>
            </a:r>
          </a:p>
          <a:p>
            <a:pPr marL="214313" indent="-214313" algn="just">
              <a:buFont typeface="Arial" panose="020B0604020202020204" pitchFamily="34" charset="0"/>
              <a:buChar char="•"/>
            </a:pPr>
            <a:endParaRPr lang="en-CA" altLang="en-US" b="1" dirty="0"/>
          </a:p>
          <a:p>
            <a:pPr marL="214313" indent="-214313" algn="just">
              <a:buFont typeface="Arial" panose="020B0604020202020204" pitchFamily="34" charset="0"/>
              <a:buChar char="•"/>
            </a:pPr>
            <a:r>
              <a:rPr lang="en-CA" altLang="en-US" b="1" dirty="0"/>
              <a:t>Human Participants – </a:t>
            </a:r>
            <a:r>
              <a:rPr lang="en-CA" altLang="en-US" dirty="0"/>
              <a:t>those individuals whose data, or responses to interventions, stimuli or questions by the researcher, are relevant to answering the research question</a:t>
            </a:r>
          </a:p>
          <a:p>
            <a:endParaRPr lang="en-CA" altLang="en-US" sz="1125" dirty="0"/>
          </a:p>
        </p:txBody>
      </p:sp>
      <p:sp>
        <p:nvSpPr>
          <p:cNvPr id="4" name="Title 4">
            <a:extLst>
              <a:ext uri="{FF2B5EF4-FFF2-40B4-BE49-F238E27FC236}">
                <a16:creationId xmlns:a16="http://schemas.microsoft.com/office/drawing/2014/main" id="{C3CB02EF-CA4D-B540-9853-A672379BFF84}"/>
              </a:ext>
            </a:extLst>
          </p:cNvPr>
          <p:cNvSpPr>
            <a:spLocks noGrp="1"/>
          </p:cNvSpPr>
          <p:nvPr/>
        </p:nvSpPr>
        <p:spPr>
          <a:xfrm>
            <a:off x="365586" y="1801628"/>
            <a:ext cx="5915025" cy="324035"/>
          </a:xfrm>
          <a:prstGeom prst="rect">
            <a:avLst/>
          </a:prstGeom>
        </p:spPr>
        <p:txBody>
          <a:bodyPr lIns="0" tIns="0" rIns="0" bIns="0"/>
          <a:lstStyle>
            <a:lvl1pPr algn="l" defTabSz="457200" rtl="0" eaLnBrk="0" fontAlgn="base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defRPr sz="2100" b="1" kern="1200">
                <a:solidFill>
                  <a:schemeClr val="tx1">
                    <a:lumMod val="10000"/>
                    <a:lumOff val="90000"/>
                  </a:schemeClr>
                </a:solidFill>
                <a:latin typeface="+mj-lt"/>
                <a:ea typeface="MS PGothic" panose="020B0600070205080204" pitchFamily="34" charset="-128"/>
                <a:cs typeface="ＭＳ Ｐゴシック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MS PGothic" panose="020B0600070205080204" pitchFamily="34" charset="-128"/>
                <a:cs typeface="ＭＳ Ｐゴシック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MS PGothic" panose="020B0600070205080204" pitchFamily="34" charset="-128"/>
                <a:cs typeface="ＭＳ Ｐゴシック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MS PGothic" panose="020B0600070205080204" pitchFamily="34" charset="-128"/>
                <a:cs typeface="ＭＳ Ｐゴシック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MS PGothic" panose="020B0600070205080204" pitchFamily="34" charset="-128"/>
                <a:cs typeface="ＭＳ Ｐゴシック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defRPr/>
            </a:pPr>
            <a:r>
              <a:rPr lang="en-CA" sz="1800" b="0" dirty="0">
                <a:ea typeface="ＭＳ Ｐゴシック" charset="-128"/>
              </a:rPr>
              <a:t>Conducting</a:t>
            </a:r>
            <a:r>
              <a:rPr lang="en-CA" sz="1800" dirty="0">
                <a:ea typeface="ＭＳ Ｐゴシック" charset="-128"/>
              </a:rPr>
              <a:t> research </a:t>
            </a:r>
            <a:r>
              <a:rPr lang="en-CA" sz="1800" b="0" dirty="0">
                <a:ea typeface="ＭＳ Ｐゴシック" charset="-128"/>
              </a:rPr>
              <a:t>with</a:t>
            </a:r>
            <a:r>
              <a:rPr lang="en-CA" sz="1800" dirty="0">
                <a:ea typeface="ＭＳ Ｐゴシック" charset="-128"/>
              </a:rPr>
              <a:t> human participants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E03383-4C58-294A-87F5-3270D67E76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a typeface="ＭＳ Ｐゴシック" charset="-128"/>
              </a:rPr>
              <a:t>When is ethics approval not needed?</a:t>
            </a:r>
          </a:p>
        </p:txBody>
      </p:sp>
      <p:sp>
        <p:nvSpPr>
          <p:cNvPr id="3" name="Text Placeholder 6">
            <a:extLst>
              <a:ext uri="{FF2B5EF4-FFF2-40B4-BE49-F238E27FC236}">
                <a16:creationId xmlns:a16="http://schemas.microsoft.com/office/drawing/2014/main" id="{A1351207-8587-4249-BA11-68C3DC92504A}"/>
              </a:ext>
            </a:extLst>
          </p:cNvPr>
          <p:cNvSpPr>
            <a:spLocks noGrp="1" noChangeArrowheads="1"/>
          </p:cNvSpPr>
          <p:nvPr/>
        </p:nvSpPr>
        <p:spPr>
          <a:xfrm>
            <a:off x="365587" y="2370534"/>
            <a:ext cx="5746079" cy="1449299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l" defTabSz="457200" rtl="0" eaLnBrk="0" fontAlgn="base" hangingPunct="0">
              <a:lnSpc>
                <a:spcPct val="130000"/>
              </a:lnSpc>
              <a:spcBef>
                <a:spcPts val="0"/>
              </a:spcBef>
              <a:spcAft>
                <a:spcPct val="0"/>
              </a:spcAft>
              <a:buFontTx/>
              <a:buNone/>
              <a:defRPr sz="1500" kern="1200">
                <a:solidFill>
                  <a:srgbClr val="FFFFFF"/>
                </a:solidFill>
                <a:latin typeface="Arial"/>
                <a:ea typeface="MS PGothic" panose="020B0600070205080204" pitchFamily="34" charset="-128"/>
                <a:cs typeface="Arial"/>
              </a:defRPr>
            </a:lvl1pPr>
            <a:lvl2pPr marL="0" indent="-180000" algn="l" defTabSz="457200" rtl="0" eaLnBrk="0" fontAlgn="base" hangingPunct="0">
              <a:lnSpc>
                <a:spcPct val="130000"/>
              </a:lnSpc>
              <a:spcBef>
                <a:spcPts val="0"/>
              </a:spcBef>
              <a:spcAft>
                <a:spcPct val="0"/>
              </a:spcAft>
              <a:buFont typeface="Arial"/>
              <a:buChar char="•"/>
              <a:defRPr sz="1500" kern="1200">
                <a:solidFill>
                  <a:srgbClr val="FFFFFF"/>
                </a:solidFill>
                <a:latin typeface="Arial"/>
                <a:ea typeface="MS PGothic" panose="020B0600070205080204" pitchFamily="34" charset="-128"/>
                <a:cs typeface="Arial"/>
              </a:defRPr>
            </a:lvl2pPr>
            <a:lvl3pPr marL="540000" indent="-180000" algn="l" defTabSz="457200" rtl="0" eaLnBrk="0" fontAlgn="base" hangingPunct="0">
              <a:lnSpc>
                <a:spcPct val="130000"/>
              </a:lnSpc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500" b="0" i="0" kern="1200">
                <a:solidFill>
                  <a:srgbClr val="FFFFFF"/>
                </a:solidFill>
                <a:latin typeface="Arial"/>
                <a:ea typeface="MS PGothic" panose="020B0600070205080204" pitchFamily="34" charset="-128"/>
                <a:cs typeface="Arial"/>
              </a:defRPr>
            </a:lvl3pPr>
            <a:lvl4pPr marL="900000" indent="-180000" algn="l" defTabSz="457200" rtl="0" eaLnBrk="0" fontAlgn="base" hangingPunct="0">
              <a:lnSpc>
                <a:spcPct val="130000"/>
              </a:lnSpc>
              <a:spcBef>
                <a:spcPts val="0"/>
              </a:spcBef>
              <a:spcAft>
                <a:spcPct val="0"/>
              </a:spcAft>
              <a:buFont typeface="Arial"/>
              <a:buChar char="•"/>
              <a:defRPr sz="1500" b="0" i="0" kern="1200">
                <a:solidFill>
                  <a:srgbClr val="FFFFFF"/>
                </a:solidFill>
                <a:latin typeface="Arial"/>
                <a:ea typeface="MS PGothic" panose="020B0600070205080204" pitchFamily="34" charset="-128"/>
                <a:cs typeface="Arial"/>
              </a:defRPr>
            </a:lvl4pPr>
            <a:lvl5pPr marL="1260000" indent="-180000" algn="l" defTabSz="457200" rtl="0" eaLnBrk="0" fontAlgn="base" hangingPunct="0">
              <a:lnSpc>
                <a:spcPct val="130000"/>
              </a:lnSpc>
              <a:spcBef>
                <a:spcPts val="0"/>
              </a:spcBef>
              <a:spcAft>
                <a:spcPct val="0"/>
              </a:spcAft>
              <a:buFont typeface="Arial"/>
              <a:buChar char="•"/>
              <a:defRPr sz="1500" b="0" i="0" kern="1200">
                <a:solidFill>
                  <a:srgbClr val="FFFFFF"/>
                </a:solidFill>
                <a:latin typeface="Arial"/>
                <a:ea typeface="MS PGothic" panose="020B0600070205080204" pitchFamily="34" charset="-128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14313" indent="-214313">
              <a:buFont typeface="Arial" panose="020B0604020202020204" pitchFamily="34" charset="0"/>
              <a:buChar char="•"/>
            </a:pPr>
            <a:r>
              <a:rPr lang="en-CA" altLang="en-US" sz="1275" dirty="0"/>
              <a:t>Research that relies exclusively on public information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CA" altLang="en-US" sz="1275" dirty="0"/>
              <a:t>The intent is </a:t>
            </a:r>
            <a:r>
              <a:rPr lang="en-CA" altLang="en-US" sz="1275" b="1" dirty="0"/>
              <a:t>NOT</a:t>
            </a:r>
            <a:r>
              <a:rPr lang="en-CA" altLang="en-US" sz="1275" dirty="0"/>
              <a:t> research, it is an evaluation, QA/QI etc. 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CA" altLang="en-US" sz="1275" dirty="0"/>
              <a:t>Secondary use of </a:t>
            </a:r>
            <a:r>
              <a:rPr lang="en-CA" altLang="en-US" sz="1275" b="1" dirty="0"/>
              <a:t>anonymous</a:t>
            </a:r>
            <a:r>
              <a:rPr lang="en-CA" altLang="en-US" sz="1275" dirty="0"/>
              <a:t> information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CA" altLang="en-US" sz="1275" dirty="0"/>
              <a:t>Naturalistic observation of people in public places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CA" altLang="en-US" sz="1275" dirty="0"/>
              <a:t>The individuals are not the focus of research, but are engaged with only to obtain information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CA" altLang="en-US" sz="1125" b="1" dirty="0"/>
          </a:p>
          <a:p>
            <a:endParaRPr lang="en-CA" altLang="en-US" sz="1125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FCD3FF4C-E959-4BA6-A499-FFB32C96DB73}"/>
              </a:ext>
            </a:extLst>
          </p:cNvPr>
          <p:cNvSpPr>
            <a:spLocks noGrp="1"/>
          </p:cNvSpPr>
          <p:nvPr/>
        </p:nvSpPr>
        <p:spPr>
          <a:xfrm>
            <a:off x="365587" y="4064704"/>
            <a:ext cx="7200335" cy="324035"/>
          </a:xfrm>
          <a:prstGeom prst="rect">
            <a:avLst/>
          </a:prstGeom>
        </p:spPr>
        <p:txBody>
          <a:bodyPr lIns="0" tIns="0" rIns="0" bIns="0"/>
          <a:lstStyle>
            <a:lvl1pPr algn="l" defTabSz="457200" rtl="0" eaLnBrk="0" fontAlgn="base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defRPr sz="2100" b="1" kern="1200">
                <a:solidFill>
                  <a:schemeClr val="tx1">
                    <a:lumMod val="10000"/>
                    <a:lumOff val="90000"/>
                  </a:schemeClr>
                </a:solidFill>
                <a:latin typeface="+mj-lt"/>
                <a:ea typeface="MS PGothic" panose="020B0600070205080204" pitchFamily="34" charset="-128"/>
                <a:cs typeface="ＭＳ Ｐゴシック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MS PGothic" panose="020B0600070205080204" pitchFamily="34" charset="-128"/>
                <a:cs typeface="ＭＳ Ｐゴシック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MS PGothic" panose="020B0600070205080204" pitchFamily="34" charset="-128"/>
                <a:cs typeface="ＭＳ Ｐゴシック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MS PGothic" panose="020B0600070205080204" pitchFamily="34" charset="-128"/>
                <a:cs typeface="ＭＳ Ｐゴシック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MS PGothic" panose="020B0600070205080204" pitchFamily="34" charset="-128"/>
                <a:cs typeface="ＭＳ Ｐゴシック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defRPr/>
            </a:pPr>
            <a:r>
              <a:rPr lang="en-CA" sz="1575" b="0" dirty="0">
                <a:ea typeface="ＭＳ Ｐゴシック" charset="-128"/>
              </a:rPr>
              <a:t>If you are unsure, </a:t>
            </a:r>
            <a:r>
              <a:rPr lang="en-CA" sz="1575" dirty="0">
                <a:ea typeface="ＭＳ Ｐゴシック" charset="-128"/>
              </a:rPr>
              <a:t>please ask</a:t>
            </a:r>
            <a:r>
              <a:rPr lang="en-CA" sz="1575" b="0" dirty="0">
                <a:ea typeface="ＭＳ Ｐゴシック" charset="-128"/>
              </a:rPr>
              <a:t>. Do not assume that ethics is not required.</a:t>
            </a:r>
            <a:endParaRPr lang="en-CA" sz="1575" dirty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055986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Placeholder 6">
            <a:extLst>
              <a:ext uri="{FF2B5EF4-FFF2-40B4-BE49-F238E27FC236}">
                <a16:creationId xmlns:a16="http://schemas.microsoft.com/office/drawing/2014/main" id="{44E1083B-EB0B-6E44-8131-7ED8D8E69DC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38954" y="1131888"/>
            <a:ext cx="7661438" cy="1223838"/>
          </a:xfrm>
        </p:spPr>
        <p:txBody>
          <a:bodyPr/>
          <a:lstStyle/>
          <a:p>
            <a:pPr marL="285750" indent="-285750" algn="just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altLang="en-US" dirty="0">
                <a:latin typeface="+mj-lt"/>
                <a:ea typeface="ＭＳ Ｐゴシック" panose="020B0600070205080204" pitchFamily="34" charset="-128"/>
                <a:cs typeface="Verdana" panose="020B0604030504040204" pitchFamily="34" charset="0"/>
              </a:rPr>
              <a:t>Includes: Interviews focus groups, surveys, questionnaires, secondary use of data</a:t>
            </a:r>
          </a:p>
          <a:p>
            <a:pPr marL="285750" indent="-285750" algn="just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altLang="en-US" dirty="0">
                <a:latin typeface="+mj-lt"/>
                <a:ea typeface="ＭＳ Ｐゴシック" panose="020B0600070205080204" pitchFamily="34" charset="-128"/>
                <a:cs typeface="Verdana" panose="020B0604030504040204" pitchFamily="34" charset="0"/>
              </a:rPr>
              <a:t>No clinical or invasive procedures</a:t>
            </a:r>
          </a:p>
          <a:p>
            <a:pPr marL="285750" indent="-285750" algn="just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altLang="en-US" dirty="0">
                <a:latin typeface="+mj-lt"/>
                <a:ea typeface="ＭＳ Ｐゴシック" panose="020B0600070205080204" pitchFamily="34" charset="-128"/>
                <a:cs typeface="Verdana" panose="020B0604030504040204" pitchFamily="34" charset="0"/>
              </a:rPr>
              <a:t>May include access to participant's medical records (with consent)</a:t>
            </a:r>
            <a:endParaRPr lang="en-CA" altLang="en-US" dirty="0">
              <a:latin typeface="+mj-lt"/>
              <a:ea typeface="ＭＳ Ｐゴシック" panose="020B0600070205080204" pitchFamily="34" charset="-128"/>
              <a:cs typeface="Verdana" panose="020B0604030504040204" pitchFamily="34" charset="0"/>
            </a:endParaRPr>
          </a:p>
          <a:p>
            <a:endParaRPr lang="en-CA" alt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2ADB46B-81BA-0D40-B2D2-49BDA729A1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solidFill>
                  <a:srgbClr val="0077C8"/>
                </a:solidFill>
                <a:ea typeface="ＭＳ Ｐゴシック" charset="-128"/>
              </a:rPr>
              <a:t>Behavioural Research Ethics Board (BREB)</a:t>
            </a:r>
            <a:endParaRPr lang="en-US" dirty="0"/>
          </a:p>
        </p:txBody>
      </p:sp>
      <p:sp>
        <p:nvSpPr>
          <p:cNvPr id="4" name="Title 2">
            <a:extLst>
              <a:ext uri="{FF2B5EF4-FFF2-40B4-BE49-F238E27FC236}">
                <a16:creationId xmlns:a16="http://schemas.microsoft.com/office/drawing/2014/main" id="{F637A7B5-FB89-4550-8834-AF2D68DF75DA}"/>
              </a:ext>
            </a:extLst>
          </p:cNvPr>
          <p:cNvSpPr txBox="1">
            <a:spLocks/>
          </p:cNvSpPr>
          <p:nvPr/>
        </p:nvSpPr>
        <p:spPr>
          <a:xfrm>
            <a:off x="440853" y="2359260"/>
            <a:ext cx="7886700" cy="451716"/>
          </a:xfrm>
          <a:prstGeom prst="rect">
            <a:avLst/>
          </a:prstGeom>
        </p:spPr>
        <p:txBody>
          <a:bodyPr lIns="0" tIns="0" rIns="0" bIns="0"/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100" b="1" kern="1200">
                <a:solidFill>
                  <a:schemeClr val="accent1">
                    <a:lumMod val="50000"/>
                    <a:lumOff val="50000"/>
                  </a:schemeClr>
                </a:solidFill>
                <a:latin typeface="+mj-lt"/>
                <a:ea typeface="MS PGothic" panose="020B0600070205080204" pitchFamily="34" charset="-128"/>
                <a:cs typeface="ＭＳ Ｐゴシック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MS PGothic" panose="020B0600070205080204" pitchFamily="34" charset="-128"/>
                <a:cs typeface="ＭＳ Ｐゴシック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MS PGothic" panose="020B0600070205080204" pitchFamily="34" charset="-128"/>
                <a:cs typeface="ＭＳ Ｐゴシック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MS PGothic" panose="020B0600070205080204" pitchFamily="34" charset="-128"/>
                <a:cs typeface="ＭＳ Ｐゴシック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MS PGothic" panose="020B0600070205080204" pitchFamily="34" charset="-128"/>
                <a:cs typeface="ＭＳ Ｐゴシック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CA" dirty="0">
                <a:solidFill>
                  <a:srgbClr val="0077C8"/>
                </a:solidFill>
                <a:ea typeface="ＭＳ Ｐゴシック" charset="-128"/>
              </a:rPr>
              <a:t>Clinical Research Ethics Board (CREB)</a:t>
            </a:r>
            <a:endParaRPr lang="en-US" dirty="0"/>
          </a:p>
        </p:txBody>
      </p:sp>
      <p:sp>
        <p:nvSpPr>
          <p:cNvPr id="5" name="Text Placeholder 6">
            <a:extLst>
              <a:ext uri="{FF2B5EF4-FFF2-40B4-BE49-F238E27FC236}">
                <a16:creationId xmlns:a16="http://schemas.microsoft.com/office/drawing/2014/main" id="{AE45FC0D-D858-4B69-9C39-04CC57F14E30}"/>
              </a:ext>
            </a:extLst>
          </p:cNvPr>
          <p:cNvSpPr txBox="1">
            <a:spLocks/>
          </p:cNvSpPr>
          <p:nvPr/>
        </p:nvSpPr>
        <p:spPr>
          <a:xfrm>
            <a:off x="438954" y="2951458"/>
            <a:ext cx="7661438" cy="1780532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l" defTabSz="457200" rtl="0" eaLnBrk="0" fontAlgn="base" hangingPunct="0">
              <a:lnSpc>
                <a:spcPct val="130000"/>
              </a:lnSpc>
              <a:spcBef>
                <a:spcPts val="0"/>
              </a:spcBef>
              <a:spcAft>
                <a:spcPct val="0"/>
              </a:spcAft>
              <a:buFontTx/>
              <a:buNone/>
              <a:defRPr sz="1500" kern="1200">
                <a:solidFill>
                  <a:schemeClr val="tx1"/>
                </a:solidFill>
                <a:latin typeface="Arial"/>
                <a:ea typeface="MS PGothic" panose="020B0600070205080204" pitchFamily="34" charset="-128"/>
                <a:cs typeface="Arial"/>
              </a:defRPr>
            </a:lvl1pPr>
            <a:lvl2pPr marL="0" indent="-180000" algn="l" defTabSz="457200" rtl="0" eaLnBrk="0" fontAlgn="base" hangingPunct="0">
              <a:lnSpc>
                <a:spcPct val="130000"/>
              </a:lnSpc>
              <a:spcBef>
                <a:spcPts val="0"/>
              </a:spcBef>
              <a:spcAft>
                <a:spcPct val="0"/>
              </a:spcAft>
              <a:buFont typeface="Arial"/>
              <a:buChar char="•"/>
              <a:defRPr sz="1500" kern="1200">
                <a:solidFill>
                  <a:schemeClr val="tx1"/>
                </a:solidFill>
                <a:latin typeface="Arial"/>
                <a:ea typeface="MS PGothic" panose="020B0600070205080204" pitchFamily="34" charset="-128"/>
                <a:cs typeface="Arial"/>
              </a:defRPr>
            </a:lvl2pPr>
            <a:lvl3pPr marL="540000" indent="-180000" algn="l" defTabSz="457200" rtl="0" eaLnBrk="0" fontAlgn="base" hangingPunct="0">
              <a:lnSpc>
                <a:spcPct val="130000"/>
              </a:lnSpc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500" b="0" i="0" kern="1200">
                <a:solidFill>
                  <a:schemeClr val="tx1"/>
                </a:solidFill>
                <a:latin typeface="Arial"/>
                <a:ea typeface="MS PGothic" panose="020B0600070205080204" pitchFamily="34" charset="-128"/>
                <a:cs typeface="Arial"/>
              </a:defRPr>
            </a:lvl3pPr>
            <a:lvl4pPr marL="900000" indent="-180000" algn="l" defTabSz="457200" rtl="0" eaLnBrk="0" fontAlgn="base" hangingPunct="0">
              <a:lnSpc>
                <a:spcPct val="130000"/>
              </a:lnSpc>
              <a:spcBef>
                <a:spcPts val="0"/>
              </a:spcBef>
              <a:spcAft>
                <a:spcPct val="0"/>
              </a:spcAft>
              <a:buFont typeface="Arial"/>
              <a:buChar char="•"/>
              <a:defRPr sz="1500" b="0" i="0" kern="1200">
                <a:solidFill>
                  <a:schemeClr val="tx1"/>
                </a:solidFill>
                <a:latin typeface="Arial"/>
                <a:ea typeface="MS PGothic" panose="020B0600070205080204" pitchFamily="34" charset="-128"/>
                <a:cs typeface="Arial"/>
              </a:defRPr>
            </a:lvl4pPr>
            <a:lvl5pPr marL="1260000" indent="-180000" algn="l" defTabSz="457200" rtl="0" eaLnBrk="0" fontAlgn="base" hangingPunct="0">
              <a:lnSpc>
                <a:spcPct val="130000"/>
              </a:lnSpc>
              <a:spcBef>
                <a:spcPts val="0"/>
              </a:spcBef>
              <a:spcAft>
                <a:spcPct val="0"/>
              </a:spcAft>
              <a:buFont typeface="Arial"/>
              <a:buChar char="•"/>
              <a:defRPr sz="1500" b="0" i="0" kern="1200">
                <a:solidFill>
                  <a:schemeClr val="tx1"/>
                </a:solidFill>
                <a:latin typeface="Arial"/>
                <a:ea typeface="MS PGothic" panose="020B0600070205080204" pitchFamily="34" charset="-128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just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CA" altLang="en-US" dirty="0">
                <a:latin typeface="+mj-lt"/>
                <a:ea typeface="ＭＳ Ｐゴシック" panose="020B0600070205080204" pitchFamily="34" charset="-128"/>
                <a:cs typeface="Verdana" panose="020B0604030504040204" pitchFamily="34" charset="0"/>
              </a:rPr>
              <a:t>Clinical interventions involving the testing of drugs, medical devices, and rehabilitation exercise programs</a:t>
            </a:r>
          </a:p>
          <a:p>
            <a:pPr marL="285750" indent="-285750" algn="just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CA" altLang="en-US" dirty="0">
                <a:latin typeface="+mj-lt"/>
                <a:ea typeface="ＭＳ Ｐゴシック" panose="020B0600070205080204" pitchFamily="34" charset="-128"/>
                <a:cs typeface="Verdana" panose="020B0604030504040204" pitchFamily="34" charset="0"/>
              </a:rPr>
              <a:t>The analysis of clinical data obtained from medical records</a:t>
            </a:r>
          </a:p>
          <a:p>
            <a:pPr marL="285750" indent="-285750" algn="just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CA" altLang="en-US" dirty="0">
                <a:latin typeface="+mj-lt"/>
                <a:ea typeface="ＭＳ Ｐゴシック" panose="020B0600070205080204" pitchFamily="34" charset="-128"/>
                <a:cs typeface="Verdana" panose="020B0604030504040204" pitchFamily="34" charset="0"/>
              </a:rPr>
              <a:t>Studies of a clinical nature involving linkage of data from existing databases</a:t>
            </a:r>
          </a:p>
          <a:p>
            <a:pPr marL="285750" indent="-285750" algn="just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CA" altLang="en-US" dirty="0">
                <a:latin typeface="+mj-lt"/>
                <a:ea typeface="ＭＳ Ｐゴシック" panose="020B0600070205080204" pitchFamily="34" charset="-128"/>
                <a:cs typeface="Verdana" panose="020B0604030504040204" pitchFamily="34" charset="0"/>
              </a:rPr>
              <a:t>May also involve interviews and questionnaires</a:t>
            </a:r>
          </a:p>
          <a:p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4220315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E03383-4C58-294A-87F5-3270D67E76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5586" y="1131888"/>
            <a:ext cx="6870709" cy="993775"/>
          </a:xfrm>
        </p:spPr>
        <p:txBody>
          <a:bodyPr/>
          <a:lstStyle/>
          <a:p>
            <a:pPr>
              <a:defRPr/>
            </a:pPr>
            <a:r>
              <a:rPr lang="en-US" dirty="0">
                <a:ea typeface="ＭＳ Ｐゴシック" charset="-128"/>
              </a:rPr>
              <a:t>What to consider when doing your research:</a:t>
            </a:r>
          </a:p>
        </p:txBody>
      </p:sp>
      <p:sp>
        <p:nvSpPr>
          <p:cNvPr id="3" name="Text Placeholder 6">
            <a:extLst>
              <a:ext uri="{FF2B5EF4-FFF2-40B4-BE49-F238E27FC236}">
                <a16:creationId xmlns:a16="http://schemas.microsoft.com/office/drawing/2014/main" id="{A1351207-8587-4249-BA11-68C3DC92504A}"/>
              </a:ext>
            </a:extLst>
          </p:cNvPr>
          <p:cNvSpPr>
            <a:spLocks noGrp="1" noChangeArrowheads="1"/>
          </p:cNvSpPr>
          <p:nvPr/>
        </p:nvSpPr>
        <p:spPr>
          <a:xfrm>
            <a:off x="371322" y="2211710"/>
            <a:ext cx="7887925" cy="2174279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l" defTabSz="457200" rtl="0" eaLnBrk="0" fontAlgn="base" hangingPunct="0">
              <a:lnSpc>
                <a:spcPct val="130000"/>
              </a:lnSpc>
              <a:spcBef>
                <a:spcPts val="0"/>
              </a:spcBef>
              <a:spcAft>
                <a:spcPct val="0"/>
              </a:spcAft>
              <a:buFontTx/>
              <a:buNone/>
              <a:defRPr sz="1500" kern="1200">
                <a:solidFill>
                  <a:srgbClr val="FFFFFF"/>
                </a:solidFill>
                <a:latin typeface="Arial"/>
                <a:ea typeface="MS PGothic" panose="020B0600070205080204" pitchFamily="34" charset="-128"/>
                <a:cs typeface="Arial"/>
              </a:defRPr>
            </a:lvl1pPr>
            <a:lvl2pPr marL="0" indent="-180000" algn="l" defTabSz="457200" rtl="0" eaLnBrk="0" fontAlgn="base" hangingPunct="0">
              <a:lnSpc>
                <a:spcPct val="130000"/>
              </a:lnSpc>
              <a:spcBef>
                <a:spcPts val="0"/>
              </a:spcBef>
              <a:spcAft>
                <a:spcPct val="0"/>
              </a:spcAft>
              <a:buFont typeface="Arial"/>
              <a:buChar char="•"/>
              <a:defRPr sz="1500" kern="1200">
                <a:solidFill>
                  <a:srgbClr val="FFFFFF"/>
                </a:solidFill>
                <a:latin typeface="Arial"/>
                <a:ea typeface="MS PGothic" panose="020B0600070205080204" pitchFamily="34" charset="-128"/>
                <a:cs typeface="Arial"/>
              </a:defRPr>
            </a:lvl2pPr>
            <a:lvl3pPr marL="540000" indent="-180000" algn="l" defTabSz="457200" rtl="0" eaLnBrk="0" fontAlgn="base" hangingPunct="0">
              <a:lnSpc>
                <a:spcPct val="130000"/>
              </a:lnSpc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500" b="0" i="0" kern="1200">
                <a:solidFill>
                  <a:srgbClr val="FFFFFF"/>
                </a:solidFill>
                <a:latin typeface="Arial"/>
                <a:ea typeface="MS PGothic" panose="020B0600070205080204" pitchFamily="34" charset="-128"/>
                <a:cs typeface="Arial"/>
              </a:defRPr>
            </a:lvl3pPr>
            <a:lvl4pPr marL="900000" indent="-180000" algn="l" defTabSz="457200" rtl="0" eaLnBrk="0" fontAlgn="base" hangingPunct="0">
              <a:lnSpc>
                <a:spcPct val="130000"/>
              </a:lnSpc>
              <a:spcBef>
                <a:spcPts val="0"/>
              </a:spcBef>
              <a:spcAft>
                <a:spcPct val="0"/>
              </a:spcAft>
              <a:buFont typeface="Arial"/>
              <a:buChar char="•"/>
              <a:defRPr sz="1500" b="0" i="0" kern="1200">
                <a:solidFill>
                  <a:srgbClr val="FFFFFF"/>
                </a:solidFill>
                <a:latin typeface="Arial"/>
                <a:ea typeface="MS PGothic" panose="020B0600070205080204" pitchFamily="34" charset="-128"/>
                <a:cs typeface="Arial"/>
              </a:defRPr>
            </a:lvl4pPr>
            <a:lvl5pPr marL="1260000" indent="-180000" algn="l" defTabSz="457200" rtl="0" eaLnBrk="0" fontAlgn="base" hangingPunct="0">
              <a:lnSpc>
                <a:spcPct val="130000"/>
              </a:lnSpc>
              <a:spcBef>
                <a:spcPts val="0"/>
              </a:spcBef>
              <a:spcAft>
                <a:spcPct val="0"/>
              </a:spcAft>
              <a:buFont typeface="Arial"/>
              <a:buChar char="•"/>
              <a:defRPr sz="1500" b="0" i="0" kern="1200">
                <a:solidFill>
                  <a:srgbClr val="FFFFFF"/>
                </a:solidFill>
                <a:latin typeface="Arial"/>
                <a:ea typeface="MS PGothic" panose="020B0600070205080204" pitchFamily="34" charset="-128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CA" altLang="en-US" dirty="0">
                <a:latin typeface="+mj-lt"/>
                <a:ea typeface="ＭＳ Ｐゴシック" panose="020B0600070205080204" pitchFamily="34" charset="-128"/>
              </a:rPr>
              <a:t>Participants and potential vulnerability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CA" altLang="en-US" dirty="0">
                <a:latin typeface="+mj-lt"/>
                <a:ea typeface="ＭＳ Ｐゴシック" panose="020B0600070205080204" pitchFamily="34" charset="-128"/>
              </a:rPr>
              <a:t>Research topic and associated risks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CA" altLang="en-US" dirty="0">
                <a:latin typeface="+mj-lt"/>
                <a:ea typeface="ＭＳ Ｐゴシック" panose="020B0600070205080204" pitchFamily="34" charset="-128"/>
              </a:rPr>
              <a:t>Recruitment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CA" altLang="en-US" dirty="0">
                <a:latin typeface="+mj-lt"/>
                <a:ea typeface="ＭＳ Ｐゴシック" panose="020B0600070205080204" pitchFamily="34" charset="-128"/>
              </a:rPr>
              <a:t>Consent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CA" altLang="en-US" dirty="0">
                <a:latin typeface="+mj-lt"/>
                <a:ea typeface="ＭＳ Ｐゴシック" panose="020B0600070205080204" pitchFamily="34" charset="-128"/>
              </a:rPr>
              <a:t>Security of data; protection of confidentiality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endParaRPr lang="en-US" altLang="en-US" sz="1600" dirty="0">
              <a:latin typeface="Verdana" panose="020B0604030504040204" pitchFamily="34" charset="0"/>
              <a:ea typeface="ＭＳ Ｐゴシック" panose="020B0600070205080204" pitchFamily="34" charset="-128"/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CA" altLang="en-US" sz="1125" b="1" dirty="0"/>
          </a:p>
          <a:p>
            <a:endParaRPr lang="en-CA" altLang="en-US" sz="1125" dirty="0"/>
          </a:p>
        </p:txBody>
      </p:sp>
    </p:spTree>
    <p:extLst>
      <p:ext uri="{BB962C8B-B14F-4D97-AF65-F5344CB8AC3E}">
        <p14:creationId xmlns:p14="http://schemas.microsoft.com/office/powerpoint/2010/main" val="12684745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UBC Brand 1">
      <a:dk1>
        <a:srgbClr val="002040"/>
      </a:dk1>
      <a:lt1>
        <a:sysClr val="window" lastClr="FFFFFF"/>
      </a:lt1>
      <a:dk2>
        <a:srgbClr val="486B7F"/>
      </a:dk2>
      <a:lt2>
        <a:srgbClr val="EEECE1"/>
      </a:lt2>
      <a:accent1>
        <a:srgbClr val="002040"/>
      </a:accent1>
      <a:accent2>
        <a:srgbClr val="2E526B"/>
      </a:accent2>
      <a:accent3>
        <a:srgbClr val="6A8999"/>
      </a:accent3>
      <a:accent4>
        <a:srgbClr val="A7B9C1"/>
      </a:accent4>
      <a:accent5>
        <a:srgbClr val="BECBD0"/>
      </a:accent5>
      <a:accent6>
        <a:srgbClr val="D0DCDF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6422</TotalTime>
  <Words>1222</Words>
  <Application>Microsoft Office PowerPoint</Application>
  <PresentationFormat>On-screen Show (16:9)</PresentationFormat>
  <Paragraphs>162</Paragraphs>
  <Slides>21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Verdana</vt:lpstr>
      <vt:lpstr>Whitney Book</vt:lpstr>
      <vt:lpstr>Office Theme</vt:lpstr>
      <vt:lpstr>PowerPoint Presentation</vt:lpstr>
      <vt:lpstr>Our Team </vt:lpstr>
      <vt:lpstr>Why Ethics?</vt:lpstr>
      <vt:lpstr>Tri Council Policy Statement (TCPS) </vt:lpstr>
      <vt:lpstr>TCPS2: CORE-2022 Tutorial</vt:lpstr>
      <vt:lpstr>When do you need ethics approval?</vt:lpstr>
      <vt:lpstr>When is ethics approval not needed?</vt:lpstr>
      <vt:lpstr>Behavioural Research Ethics Board (BREB)</vt:lpstr>
      <vt:lpstr>What to consider when doing your research:</vt:lpstr>
      <vt:lpstr>Ethics Review Categories </vt:lpstr>
      <vt:lpstr>Participant Vulnerability</vt:lpstr>
      <vt:lpstr>Research Risks</vt:lpstr>
      <vt:lpstr>Addressing Ethical Issues</vt:lpstr>
      <vt:lpstr>Recruitment</vt:lpstr>
      <vt:lpstr>Consent</vt:lpstr>
      <vt:lpstr>Consent</vt:lpstr>
      <vt:lpstr>Confidentiality/Security of Data</vt:lpstr>
      <vt:lpstr>I need ethics – where do I start? </vt:lpstr>
      <vt:lpstr>The Research Ethics Board Review Process </vt:lpstr>
      <vt:lpstr>Need Assistance?</vt:lpstr>
      <vt:lpstr> Research Ethics Matter. Big Time.  Got REB? Need REB? Just ask.  breb.ok.ubc.ca  </vt:lpstr>
    </vt:vector>
  </TitlesOfParts>
  <Manager/>
  <Company>UBC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UBC Powerpoint template (text)</dc:title>
  <dc:subject/>
  <dc:creator>Howard, Rachel</dc:creator>
  <cp:keywords/>
  <dc:description/>
  <cp:lastModifiedBy>Shearer, Lisa</cp:lastModifiedBy>
  <cp:revision>285</cp:revision>
  <cp:lastPrinted>2016-07-11T18:15:24Z</cp:lastPrinted>
  <dcterms:created xsi:type="dcterms:W3CDTF">2010-06-15T20:07:28Z</dcterms:created>
  <dcterms:modified xsi:type="dcterms:W3CDTF">2024-08-27T21:07:33Z</dcterms:modified>
  <cp:category/>
</cp:coreProperties>
</file>